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3"/>
    <p:sldId id="418" r:id="rId4"/>
    <p:sldId id="319" r:id="rId5"/>
    <p:sldId id="321" r:id="rId6"/>
    <p:sldId id="324" r:id="rId7"/>
    <p:sldId id="322" r:id="rId8"/>
    <p:sldId id="323" r:id="rId9"/>
    <p:sldId id="325" r:id="rId10"/>
    <p:sldId id="326" r:id="rId11"/>
    <p:sldId id="327" r:id="rId12"/>
    <p:sldId id="328" r:id="rId13"/>
    <p:sldId id="329" r:id="rId14"/>
    <p:sldId id="330" r:id="rId15"/>
    <p:sldId id="331" r:id="rId16"/>
    <p:sldId id="332" r:id="rId17"/>
    <p:sldId id="333" r:id="rId18"/>
    <p:sldId id="334" r:id="rId19"/>
    <p:sldId id="335" r:id="rId20"/>
    <p:sldId id="337" r:id="rId21"/>
    <p:sldId id="336" r:id="rId22"/>
    <p:sldId id="441" r:id="rId23"/>
    <p:sldId id="443" r:id="rId24"/>
    <p:sldId id="444" r:id="rId25"/>
    <p:sldId id="446" r:id="rId26"/>
    <p:sldId id="447" r:id="rId27"/>
    <p:sldId id="517" r:id="rId28"/>
    <p:sldId id="518" r:id="rId29"/>
    <p:sldId id="519" r:id="rId30"/>
    <p:sldId id="520" r:id="rId31"/>
    <p:sldId id="440" r:id="rId32"/>
    <p:sldId id="257" r:id="rId33"/>
    <p:sldId id="258" r:id="rId34"/>
    <p:sldId id="259" r:id="rId35"/>
    <p:sldId id="501" r:id="rId36"/>
    <p:sldId id="502" r:id="rId37"/>
    <p:sldId id="503" r:id="rId38"/>
    <p:sldId id="521" r:id="rId39"/>
    <p:sldId id="489" r:id="rId40"/>
    <p:sldId id="490" r:id="rId41"/>
    <p:sldId id="491" r:id="rId42"/>
    <p:sldId id="260" r:id="rId43"/>
    <p:sldId id="261" r:id="rId44"/>
    <p:sldId id="262" r:id="rId45"/>
    <p:sldId id="499" r:id="rId46"/>
    <p:sldId id="500" r:id="rId47"/>
    <p:sldId id="458" r:id="rId48"/>
    <p:sldId id="459" r:id="rId49"/>
    <p:sldId id="460" r:id="rId50"/>
    <p:sldId id="461" r:id="rId51"/>
    <p:sldId id="462" r:id="rId52"/>
    <p:sldId id="463" r:id="rId53"/>
    <p:sldId id="464" r:id="rId54"/>
    <p:sldId id="465" r:id="rId55"/>
    <p:sldId id="466" r:id="rId56"/>
    <p:sldId id="476" r:id="rId57"/>
    <p:sldId id="477" r:id="rId58"/>
    <p:sldId id="478" r:id="rId59"/>
    <p:sldId id="479" r:id="rId60"/>
    <p:sldId id="480" r:id="rId61"/>
    <p:sldId id="481" r:id="rId62"/>
    <p:sldId id="482" r:id="rId63"/>
    <p:sldId id="483" r:id="rId64"/>
    <p:sldId id="484" r:id="rId65"/>
    <p:sldId id="485" r:id="rId66"/>
    <p:sldId id="486" r:id="rId67"/>
    <p:sldId id="487" r:id="rId68"/>
    <p:sldId id="488" r:id="rId69"/>
    <p:sldId id="454" r:id="rId70"/>
    <p:sldId id="455" r:id="rId71"/>
    <p:sldId id="456" r:id="rId72"/>
    <p:sldId id="457" r:id="rId73"/>
    <p:sldId id="498" r:id="rId74"/>
    <p:sldId id="338" r:id="rId75"/>
    <p:sldId id="339" r:id="rId76"/>
    <p:sldId id="340" r:id="rId77"/>
    <p:sldId id="341" r:id="rId78"/>
    <p:sldId id="342" r:id="rId79"/>
    <p:sldId id="343" r:id="rId80"/>
    <p:sldId id="419" r:id="rId81"/>
    <p:sldId id="346" r:id="rId82"/>
    <p:sldId id="347" r:id="rId83"/>
    <p:sldId id="348" r:id="rId84"/>
    <p:sldId id="349" r:id="rId85"/>
    <p:sldId id="350" r:id="rId86"/>
    <p:sldId id="351" r:id="rId87"/>
    <p:sldId id="352" r:id="rId88"/>
    <p:sldId id="353" r:id="rId89"/>
    <p:sldId id="354" r:id="rId90"/>
    <p:sldId id="406" r:id="rId91"/>
    <p:sldId id="407" r:id="rId92"/>
    <p:sldId id="408" r:id="rId93"/>
    <p:sldId id="409" r:id="rId95"/>
    <p:sldId id="415" r:id="rId96"/>
    <p:sldId id="410" r:id="rId97"/>
    <p:sldId id="411" r:id="rId98"/>
    <p:sldId id="412" r:id="rId99"/>
    <p:sldId id="413" r:id="rId100"/>
    <p:sldId id="355" r:id="rId101"/>
    <p:sldId id="356" r:id="rId102"/>
    <p:sldId id="357" r:id="rId103"/>
    <p:sldId id="358" r:id="rId104"/>
    <p:sldId id="359" r:id="rId105"/>
    <p:sldId id="360" r:id="rId106"/>
    <p:sldId id="361" r:id="rId107"/>
    <p:sldId id="362" r:id="rId108"/>
    <p:sldId id="414" r:id="rId109"/>
    <p:sldId id="416"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52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513" r:id="rId149"/>
    <p:sldId id="400" r:id="rId150"/>
    <p:sldId id="401" r:id="rId151"/>
    <p:sldId id="402" r:id="rId152"/>
    <p:sldId id="403" r:id="rId153"/>
    <p:sldId id="404" r:id="rId154"/>
    <p:sldId id="405" r:id="rId155"/>
    <p:sldId id="677" r:id="rId156"/>
    <p:sldId id="678" r:id="rId157"/>
    <p:sldId id="679" r:id="rId158"/>
    <p:sldId id="680" r:id="rId159"/>
    <p:sldId id="681" r:id="rId160"/>
    <p:sldId id="682" r:id="rId161"/>
    <p:sldId id="683" r:id="rId162"/>
    <p:sldId id="684" r:id="rId163"/>
    <p:sldId id="685" r:id="rId164"/>
    <p:sldId id="686" r:id="rId165"/>
    <p:sldId id="687" r:id="rId166"/>
    <p:sldId id="688" r:id="rId167"/>
    <p:sldId id="689" r:id="rId168"/>
    <p:sldId id="690" r:id="rId169"/>
    <p:sldId id="691" r:id="rId170"/>
    <p:sldId id="692" r:id="rId171"/>
    <p:sldId id="693" r:id="rId172"/>
    <p:sldId id="694" r:id="rId173"/>
    <p:sldId id="695" r:id="rId174"/>
    <p:sldId id="696" r:id="rId175"/>
    <p:sldId id="697" r:id="rId176"/>
    <p:sldId id="698" r:id="rId177"/>
    <p:sldId id="699" r:id="rId178"/>
    <p:sldId id="701" r:id="rId179"/>
    <p:sldId id="702" r:id="rId180"/>
    <p:sldId id="703" r:id="rId181"/>
    <p:sldId id="704" r:id="rId182"/>
    <p:sldId id="705" r:id="rId183"/>
    <p:sldId id="706" r:id="rId184"/>
    <p:sldId id="707" r:id="rId185"/>
    <p:sldId id="708" r:id="rId186"/>
    <p:sldId id="709" r:id="rId187"/>
    <p:sldId id="710" r:id="rId188"/>
    <p:sldId id="711" r:id="rId189"/>
    <p:sldId id="712" r:id="rId190"/>
    <p:sldId id="713" r:id="rId191"/>
    <p:sldId id="714" r:id="rId192"/>
    <p:sldId id="715" r:id="rId193"/>
    <p:sldId id="716" r:id="rId194"/>
    <p:sldId id="717" r:id="rId195"/>
    <p:sldId id="729" r:id="rId196"/>
    <p:sldId id="730" r:id="rId197"/>
    <p:sldId id="731" r:id="rId198"/>
    <p:sldId id="732" r:id="rId199"/>
    <p:sldId id="733" r:id="rId200"/>
    <p:sldId id="734" r:id="rId201"/>
    <p:sldId id="735" r:id="rId202"/>
    <p:sldId id="736" r:id="rId203"/>
    <p:sldId id="737" r:id="rId204"/>
    <p:sldId id="738" r:id="rId205"/>
    <p:sldId id="739" r:id="rId206"/>
    <p:sldId id="740" r:id="rId207"/>
    <p:sldId id="741" r:id="rId208"/>
    <p:sldId id="742" r:id="rId209"/>
    <p:sldId id="743" r:id="rId210"/>
    <p:sldId id="744" r:id="rId211"/>
    <p:sldId id="745" r:id="rId212"/>
    <p:sldId id="746" r:id="rId213"/>
    <p:sldId id="747" r:id="rId214"/>
    <p:sldId id="748" r:id="rId215"/>
    <p:sldId id="749" r:id="rId216"/>
    <p:sldId id="750" r:id="rId217"/>
    <p:sldId id="751" r:id="rId218"/>
    <p:sldId id="752" r:id="rId219"/>
    <p:sldId id="753" r:id="rId220"/>
    <p:sldId id="754" r:id="rId221"/>
    <p:sldId id="755" r:id="rId222"/>
    <p:sldId id="756" r:id="rId223"/>
    <p:sldId id="757" r:id="rId224"/>
    <p:sldId id="758" r:id="rId225"/>
    <p:sldId id="759" r:id="rId226"/>
    <p:sldId id="760" r:id="rId227"/>
    <p:sldId id="761" r:id="rId228"/>
    <p:sldId id="762" r:id="rId229"/>
    <p:sldId id="763" r:id="rId230"/>
    <p:sldId id="764" r:id="rId231"/>
    <p:sldId id="765" r:id="rId232"/>
    <p:sldId id="766" r:id="rId233"/>
    <p:sldId id="767" r:id="rId234"/>
    <p:sldId id="768" r:id="rId235"/>
    <p:sldId id="769" r:id="rId236"/>
    <p:sldId id="773" r:id="rId237"/>
    <p:sldId id="774" r:id="rId238"/>
    <p:sldId id="775" r:id="rId239"/>
    <p:sldId id="776" r:id="rId240"/>
    <p:sldId id="777" r:id="rId241"/>
    <p:sldId id="778" r:id="rId242"/>
    <p:sldId id="779" r:id="rId243"/>
    <p:sldId id="780" r:id="rId244"/>
    <p:sldId id="781" r:id="rId245"/>
    <p:sldId id="782" r:id="rId246"/>
    <p:sldId id="783" r:id="rId247"/>
    <p:sldId id="784" r:id="rId248"/>
    <p:sldId id="785" r:id="rId249"/>
    <p:sldId id="786" r:id="rId250"/>
    <p:sldId id="787" r:id="rId251"/>
    <p:sldId id="788" r:id="rId252"/>
    <p:sldId id="790" r:id="rId253"/>
    <p:sldId id="791" r:id="rId254"/>
    <p:sldId id="792" r:id="rId255"/>
    <p:sldId id="793" r:id="rId256"/>
    <p:sldId id="794" r:id="rId257"/>
    <p:sldId id="795" r:id="rId258"/>
    <p:sldId id="796" r:id="rId259"/>
    <p:sldId id="797" r:id="rId260"/>
    <p:sldId id="798" r:id="rId261"/>
    <p:sldId id="799" r:id="rId262"/>
    <p:sldId id="800" r:id="rId263"/>
    <p:sldId id="801" r:id="rId264"/>
    <p:sldId id="802" r:id="rId265"/>
    <p:sldId id="803" r:id="rId266"/>
    <p:sldId id="804" r:id="rId267"/>
    <p:sldId id="805" r:id="rId268"/>
    <p:sldId id="806" r:id="rId269"/>
    <p:sldId id="807" r:id="rId270"/>
    <p:sldId id="808" r:id="rId271"/>
    <p:sldId id="809" r:id="rId272"/>
    <p:sldId id="810" r:id="rId273"/>
    <p:sldId id="811" r:id="rId274"/>
    <p:sldId id="812" r:id="rId275"/>
    <p:sldId id="813" r:id="rId276"/>
    <p:sldId id="814" r:id="rId277"/>
    <p:sldId id="815" r:id="rId278"/>
    <p:sldId id="816" r:id="rId279"/>
    <p:sldId id="817" r:id="rId280"/>
    <p:sldId id="818" r:id="rId281"/>
    <p:sldId id="819" r:id="rId282"/>
    <p:sldId id="820" r:id="rId283"/>
    <p:sldId id="821" r:id="rId284"/>
    <p:sldId id="822" r:id="rId285"/>
    <p:sldId id="823" r:id="rId286"/>
    <p:sldId id="824" r:id="rId287"/>
    <p:sldId id="825" r:id="rId288"/>
    <p:sldId id="826" r:id="rId289"/>
    <p:sldId id="827" r:id="rId290"/>
    <p:sldId id="828" r:id="rId291"/>
    <p:sldId id="829" r:id="rId292"/>
    <p:sldId id="830" r:id="rId293"/>
    <p:sldId id="831" r:id="rId294"/>
    <p:sldId id="832" r:id="rId295"/>
    <p:sldId id="833" r:id="rId296"/>
    <p:sldId id="834" r:id="rId297"/>
    <p:sldId id="835" r:id="rId298"/>
    <p:sldId id="836" r:id="rId299"/>
    <p:sldId id="837" r:id="rId300"/>
    <p:sldId id="838" r:id="rId301"/>
    <p:sldId id="839" r:id="rId302"/>
    <p:sldId id="840" r:id="rId303"/>
    <p:sldId id="841" r:id="rId304"/>
    <p:sldId id="842" r:id="rId305"/>
    <p:sldId id="843" r:id="rId306"/>
    <p:sldId id="844" r:id="rId307"/>
    <p:sldId id="845" r:id="rId308"/>
    <p:sldId id="860" r:id="rId309"/>
    <p:sldId id="861" r:id="rId310"/>
    <p:sldId id="862" r:id="rId311"/>
    <p:sldId id="863" r:id="rId312"/>
    <p:sldId id="864" r:id="rId313"/>
    <p:sldId id="854" r:id="rId314"/>
    <p:sldId id="856" r:id="rId315"/>
    <p:sldId id="855" r:id="rId316"/>
    <p:sldId id="857" r:id="rId317"/>
    <p:sldId id="858" r:id="rId318"/>
    <p:sldId id="859" r:id="rId319"/>
    <p:sldId id="846" r:id="rId320"/>
    <p:sldId id="847" r:id="rId321"/>
    <p:sldId id="848" r:id="rId322"/>
    <p:sldId id="849" r:id="rId323"/>
    <p:sldId id="850" r:id="rId324"/>
    <p:sldId id="851" r:id="rId325"/>
    <p:sldId id="852" r:id="rId326"/>
    <p:sldId id="853" r:id="rId327"/>
    <p:sldId id="417" r:id="rId328"/>
    <p:sldId id="789" r:id="rId329"/>
    <p:sldId id="515" r:id="rId3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1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notesMaster" Target="notesMasters/notesMaster1.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3" Type="http://schemas.openxmlformats.org/officeDocument/2006/relationships/tableStyles" Target="tableStyles.xml"/><Relationship Id="rId332" Type="http://schemas.openxmlformats.org/officeDocument/2006/relationships/viewProps" Target="viewProps.xml"/><Relationship Id="rId331" Type="http://schemas.openxmlformats.org/officeDocument/2006/relationships/presProps" Target="presProps.xml"/><Relationship Id="rId330" Type="http://schemas.openxmlformats.org/officeDocument/2006/relationships/slide" Target="slides/slide327.xml"/><Relationship Id="rId33" Type="http://schemas.openxmlformats.org/officeDocument/2006/relationships/slide" Target="slides/slide31.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30.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9.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7.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6.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5.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4.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88ED97-D34E-4F74-872A-3E419E41C4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960337-2D1B-4E45-9FA1-02BD987730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B960337-2D1B-4E45-9FA1-02BD987730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15C2AFF-5056-4630-83FB-03DF309EF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6DFFF7-AB23-4DE3-9E5B-B232451F4DB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C2AFF-5056-4630-83FB-03DF309EF99B}"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DFFF7-AB23-4DE3-9E5B-B232451F4DB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9.wmf"/><Relationship Id="rId3" Type="http://schemas.openxmlformats.org/officeDocument/2006/relationships/oleObject" Target="../embeddings/oleObject7.bin"/><Relationship Id="rId2" Type="http://schemas.openxmlformats.org/officeDocument/2006/relationships/image" Target="../media/image28.wmf"/><Relationship Id="rId1" Type="http://schemas.openxmlformats.org/officeDocument/2006/relationships/oleObject" Target="../embeddings/oleObject6.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9.bin"/><Relationship Id="rId2" Type="http://schemas.openxmlformats.org/officeDocument/2006/relationships/image" Target="../media/image30.wmf"/><Relationship Id="rId1" Type="http://schemas.openxmlformats.org/officeDocument/2006/relationships/oleObject" Target="../embeddings/oleObject8.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11.bin"/><Relationship Id="rId2" Type="http://schemas.openxmlformats.org/officeDocument/2006/relationships/image" Target="../media/image32.wmf"/><Relationship Id="rId1" Type="http://schemas.openxmlformats.org/officeDocument/2006/relationships/oleObject" Target="../embeddings/oleObject10.bin"/></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34.wmf"/><Relationship Id="rId3" Type="http://schemas.openxmlformats.org/officeDocument/2006/relationships/oleObject" Target="../embeddings/oleObject13.bin"/><Relationship Id="rId2" Type="http://schemas.openxmlformats.org/officeDocument/2006/relationships/image" Target="../media/image33.wmf"/><Relationship Id="rId1"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15.bin"/><Relationship Id="rId2" Type="http://schemas.openxmlformats.org/officeDocument/2006/relationships/image" Target="../media/image28.wmf"/><Relationship Id="rId1" Type="http://schemas.openxmlformats.org/officeDocument/2006/relationships/oleObject" Target="../embeddings/oleObject14.bin"/></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7.wmf"/><Relationship Id="rId3" Type="http://schemas.openxmlformats.org/officeDocument/2006/relationships/oleObject" Target="../embeddings/oleObject17.bin"/><Relationship Id="rId2" Type="http://schemas.openxmlformats.org/officeDocument/2006/relationships/image" Target="../media/image36.wmf"/><Relationship Id="rId1" Type="http://schemas.openxmlformats.org/officeDocument/2006/relationships/oleObject" Target="../embeddings/oleObject16.bin"/></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18.bin"/></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40.wmf"/><Relationship Id="rId3" Type="http://schemas.openxmlformats.org/officeDocument/2006/relationships/oleObject" Target="../embeddings/oleObject20.bin"/><Relationship Id="rId2" Type="http://schemas.openxmlformats.org/officeDocument/2006/relationships/image" Target="../media/image39.wmf"/><Relationship Id="rId1"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0.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23.bin"/><Relationship Id="rId3" Type="http://schemas.openxmlformats.org/officeDocument/2006/relationships/oleObject" Target="../embeddings/oleObject22.bin"/><Relationship Id="rId2" Type="http://schemas.openxmlformats.org/officeDocument/2006/relationships/image" Target="../media/image39.wmf"/><Relationship Id="rId1" Type="http://schemas.openxmlformats.org/officeDocument/2006/relationships/oleObject" Target="../embeddings/oleObject21.bin"/></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oleObject" Target="../embeddings/oleObject24.bin"/></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25.bin"/></Relationships>
</file>

<file path=ppt/slides/_rels/slide22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26.bin"/></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49.wmf"/><Relationship Id="rId3" Type="http://schemas.openxmlformats.org/officeDocument/2006/relationships/oleObject" Target="../embeddings/oleObject28.bin"/><Relationship Id="rId2" Type="http://schemas.openxmlformats.org/officeDocument/2006/relationships/image" Target="../media/image48.wmf"/><Relationship Id="rId1" Type="http://schemas.openxmlformats.org/officeDocument/2006/relationships/oleObject" Target="../embeddings/oleObject27.bin"/></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oleObject" Target="../embeddings/oleObject30.bin"/><Relationship Id="rId2" Type="http://schemas.openxmlformats.org/officeDocument/2006/relationships/image" Target="../media/image51.png"/><Relationship Id="rId1" Type="http://schemas.openxmlformats.org/officeDocument/2006/relationships/oleObject" Target="../embeddings/oleObject29.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oleObject" Target="../embeddings/oleObject31.bin"/></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oleObject" Target="../embeddings/oleObject2.bin"/><Relationship Id="rId2" Type="http://schemas.openxmlformats.org/officeDocument/2006/relationships/image" Target="../media/image11.png"/><Relationship Id="rId1"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oleObject" Target="../embeddings/oleObject4.bin"/><Relationship Id="rId2" Type="http://schemas.openxmlformats.org/officeDocument/2006/relationships/image" Target="../media/image14.png"/><Relationship Id="rId1"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简</a:t>
            </a:r>
            <a:r>
              <a:rPr lang="zh-CN" altLang="en-US" dirty="0" smtClean="0"/>
              <a:t>单数据结构</a:t>
            </a:r>
            <a:endParaRPr lang="zh-CN" altLang="en-US" dirty="0"/>
          </a:p>
        </p:txBody>
      </p:sp>
      <p:sp>
        <p:nvSpPr>
          <p:cNvPr id="3" name="副标题 2"/>
          <p:cNvSpPr>
            <a:spLocks noGrp="1"/>
          </p:cNvSpPr>
          <p:nvPr>
            <p:ph type="subTitle" idx="1"/>
          </p:nvPr>
        </p:nvSpPr>
        <p:spPr/>
        <p:txBody>
          <a:bodyPr/>
          <a:lstStyle/>
          <a:p>
            <a:r>
              <a:rPr lang="zh-CN" altLang="en-US" dirty="0" smtClean="0">
                <a:solidFill>
                  <a:schemeClr val="tx1"/>
                </a:solidFill>
              </a:rPr>
              <a:t>成都七中 </a:t>
            </a:r>
            <a:r>
              <a:rPr lang="en-US" altLang="zh-CN" dirty="0" smtClean="0">
                <a:solidFill>
                  <a:schemeClr val="tx1"/>
                </a:solidFill>
              </a:rPr>
              <a:t>nzhtl1477</a:t>
            </a:r>
            <a:endParaRPr lang="en-US" altLang="zh-CN" dirty="0" smtClean="0">
              <a:solidFill>
                <a:schemeClr val="tx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76537" y="2924944"/>
            <a:ext cx="2763272" cy="3933057"/>
          </a:xfrm>
          <a:prstGeom prst="rect">
            <a:avLst/>
          </a:prstGeom>
        </p:spPr>
      </p:pic>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t>k</a:t>
            </a:r>
            <a:r>
              <a:rPr lang="en-US" altLang="zh-CN" dirty="0" err="1" smtClean="0"/>
              <a:t>kk</a:t>
            </a:r>
            <a:r>
              <a:rPr lang="zh-CN" altLang="en-US" dirty="0" smtClean="0"/>
              <a:t>说要讲模板，这里就利用一下</a:t>
            </a:r>
            <a:r>
              <a:rPr lang="en-US" altLang="zh-CN" dirty="0" err="1" smtClean="0"/>
              <a:t>hzwer</a:t>
            </a:r>
            <a:r>
              <a:rPr lang="zh-CN" altLang="en-US" dirty="0" smtClean="0"/>
              <a:t>的</a:t>
            </a:r>
            <a:r>
              <a:rPr lang="zh-CN" altLang="en-US" dirty="0"/>
              <a:t>吧</a:t>
            </a:r>
            <a:endParaRPr lang="zh-CN" altLang="en-US" dirty="0"/>
          </a:p>
        </p:txBody>
      </p:sp>
      <p:pic>
        <p:nvPicPr>
          <p:cNvPr id="6" name="Picture 2"/>
          <p:cNvPicPr>
            <a:picLocks noGrp="1" noChangeAspect="1" noChangeArrowheads="1"/>
          </p:cNvPicPr>
          <p:nvPr>
            <p:ph idx="1"/>
          </p:nvPr>
        </p:nvPicPr>
        <p:blipFill>
          <a:blip r:embed="rId1" cstate="print"/>
          <a:srcRect/>
          <a:stretch>
            <a:fillRect/>
          </a:stretch>
        </p:blipFill>
        <p:spPr bwMode="auto">
          <a:xfrm>
            <a:off x="755575" y="1484784"/>
            <a:ext cx="6856157"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树状数组套树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套</a:t>
            </a:r>
            <a:r>
              <a:rPr lang="en-US" altLang="zh-CN" sz="2800" dirty="0" err="1" smtClean="0"/>
              <a:t>Trie</a:t>
            </a:r>
            <a:r>
              <a:rPr lang="zh-CN" altLang="en-US" sz="2800" dirty="0" smtClean="0"/>
              <a:t>：时间复杂度</a:t>
            </a:r>
            <a:r>
              <a:rPr lang="en-US" altLang="zh-CN" sz="2800" dirty="0" smtClean="0"/>
              <a:t>O( </a:t>
            </a:r>
            <a:r>
              <a:rPr lang="en-US" altLang="zh-CN" sz="2800" dirty="0" err="1" smtClean="0"/>
              <a:t>lognlogv</a:t>
            </a:r>
            <a:r>
              <a:rPr lang="en-US" altLang="zh-CN" sz="2800" dirty="0" smtClean="0"/>
              <a:t> )</a:t>
            </a:r>
            <a:r>
              <a:rPr lang="zh-CN" altLang="en-US" sz="2800" dirty="0" smtClean="0"/>
              <a:t>，空间复杂度</a:t>
            </a:r>
            <a:r>
              <a:rPr lang="en-US" altLang="zh-CN" sz="2800" dirty="0" smtClean="0"/>
              <a:t>O( </a:t>
            </a:r>
            <a:r>
              <a:rPr lang="en-US" altLang="zh-CN" sz="2800" dirty="0" err="1" smtClean="0"/>
              <a:t>nlognlogv</a:t>
            </a:r>
            <a:r>
              <a:rPr lang="en-US" altLang="zh-CN" sz="2800" dirty="0" smtClean="0"/>
              <a:t> )</a:t>
            </a:r>
            <a:endParaRPr lang="en-US" altLang="zh-CN" sz="2800" dirty="0" smtClean="0"/>
          </a:p>
          <a:p>
            <a:endParaRPr lang="en-US" altLang="zh-CN" sz="2800" dirty="0"/>
          </a:p>
          <a:p>
            <a:r>
              <a:rPr lang="zh-CN" altLang="en-US" sz="2800" dirty="0" smtClean="0"/>
              <a:t>优势：可以简单地在多个</a:t>
            </a:r>
            <a:r>
              <a:rPr lang="en-US" altLang="zh-CN" sz="2800" dirty="0" err="1" smtClean="0"/>
              <a:t>Trie</a:t>
            </a:r>
            <a:r>
              <a:rPr lang="zh-CN" altLang="en-US" sz="2800" dirty="0" smtClean="0"/>
              <a:t>上二分</a:t>
            </a:r>
            <a:endParaRPr lang="en-US" altLang="zh-CN" sz="2800" dirty="0" smtClean="0"/>
          </a:p>
          <a:p>
            <a:r>
              <a:rPr lang="zh-CN" altLang="en-US" sz="2800" dirty="0" smtClean="0"/>
              <a:t>劣势：空间（可以通过特殊的技巧达到</a:t>
            </a:r>
            <a:r>
              <a:rPr lang="en-US" altLang="zh-CN" sz="2800" dirty="0"/>
              <a:t>O( </a:t>
            </a:r>
            <a:r>
              <a:rPr lang="en-US" altLang="zh-CN" sz="2800" dirty="0" err="1"/>
              <a:t>nlogn</a:t>
            </a:r>
            <a:r>
              <a:rPr lang="en-US" altLang="zh-CN" sz="2800" dirty="0"/>
              <a:t> )</a:t>
            </a:r>
            <a:endParaRPr lang="en-US" altLang="zh-CN" sz="2800" dirty="0"/>
          </a:p>
          <a:p>
            <a:r>
              <a:rPr lang="zh-CN" altLang="en-US" sz="2800" dirty="0" smtClean="0"/>
              <a:t>的空间复杂度）</a:t>
            </a:r>
            <a:endParaRPr lang="zh-CN" altLang="en-US" sz="28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线段树套树</a:t>
            </a:r>
            <a:endParaRPr lang="zh-CN" altLang="en-US" dirty="0"/>
          </a:p>
        </p:txBody>
      </p:sp>
      <p:sp>
        <p:nvSpPr>
          <p:cNvPr id="3" name="内容占位符 2"/>
          <p:cNvSpPr>
            <a:spLocks noGrp="1"/>
          </p:cNvSpPr>
          <p:nvPr>
            <p:ph idx="1"/>
          </p:nvPr>
        </p:nvSpPr>
        <p:spPr/>
        <p:txBody>
          <a:bodyPr>
            <a:normAutofit/>
          </a:bodyPr>
          <a:lstStyle/>
          <a:p>
            <a:r>
              <a:rPr lang="zh-CN" altLang="en-US" sz="2800" dirty="0"/>
              <a:t>套平衡树：时间复杂度</a:t>
            </a:r>
            <a:r>
              <a:rPr lang="en-US" altLang="zh-CN" sz="2800" dirty="0"/>
              <a:t>O( logn^2 )</a:t>
            </a:r>
            <a:r>
              <a:rPr lang="zh-CN" altLang="en-US" sz="2800" dirty="0"/>
              <a:t>，空间复杂度</a:t>
            </a:r>
            <a:r>
              <a:rPr lang="en-US" altLang="zh-CN" sz="2800" dirty="0"/>
              <a:t>O( </a:t>
            </a:r>
            <a:r>
              <a:rPr lang="en-US" altLang="zh-CN" sz="2800" dirty="0" err="1"/>
              <a:t>nlogn</a:t>
            </a:r>
            <a:r>
              <a:rPr lang="en-US" altLang="zh-CN" sz="2800" dirty="0"/>
              <a:t> </a:t>
            </a:r>
            <a:r>
              <a:rPr lang="en-US" altLang="zh-CN" sz="2800" dirty="0" smtClean="0"/>
              <a:t>)</a:t>
            </a:r>
            <a:endParaRPr lang="en-US" altLang="zh-CN" sz="2800" dirty="0" smtClean="0"/>
          </a:p>
          <a:p>
            <a:r>
              <a:rPr lang="zh-CN" altLang="en-US" sz="2800" dirty="0"/>
              <a:t>套</a:t>
            </a:r>
            <a:r>
              <a:rPr lang="en-US" altLang="zh-CN" sz="2800" dirty="0" err="1"/>
              <a:t>Trie</a:t>
            </a:r>
            <a:r>
              <a:rPr lang="zh-CN" altLang="en-US" sz="2800" dirty="0"/>
              <a:t>：时间复杂度</a:t>
            </a:r>
            <a:r>
              <a:rPr lang="en-US" altLang="zh-CN" sz="2800" dirty="0"/>
              <a:t>O( </a:t>
            </a:r>
            <a:r>
              <a:rPr lang="en-US" altLang="zh-CN" sz="2800" dirty="0" err="1" smtClean="0"/>
              <a:t>lognlogv</a:t>
            </a:r>
            <a:r>
              <a:rPr lang="en-US" altLang="zh-CN" sz="2800" dirty="0" smtClean="0"/>
              <a:t> </a:t>
            </a:r>
            <a:r>
              <a:rPr lang="en-US" altLang="zh-CN" sz="2800" dirty="0"/>
              <a:t>)</a:t>
            </a:r>
            <a:r>
              <a:rPr lang="zh-CN" altLang="en-US" sz="2800" dirty="0"/>
              <a:t>，空间复杂度</a:t>
            </a:r>
            <a:r>
              <a:rPr lang="en-US" altLang="zh-CN" sz="2800" dirty="0"/>
              <a:t>O( </a:t>
            </a:r>
            <a:r>
              <a:rPr lang="en-US" altLang="zh-CN" sz="2800" dirty="0" err="1"/>
              <a:t>nlognlogv</a:t>
            </a:r>
            <a:r>
              <a:rPr lang="en-US" altLang="zh-CN" sz="2800" dirty="0"/>
              <a:t> </a:t>
            </a:r>
            <a:r>
              <a:rPr lang="en-US" altLang="zh-CN" sz="2800" dirty="0" smtClean="0"/>
              <a:t>)</a:t>
            </a:r>
            <a:endParaRPr lang="en-US" altLang="zh-CN" sz="2800" dirty="0" smtClean="0"/>
          </a:p>
          <a:p>
            <a:endParaRPr lang="en-US" altLang="zh-CN" sz="2800" dirty="0"/>
          </a:p>
          <a:p>
            <a:r>
              <a:rPr lang="zh-CN" altLang="en-US" sz="2800" dirty="0" smtClean="0"/>
              <a:t>优点：可以维护不支持减法的信息</a:t>
            </a:r>
            <a:endParaRPr lang="en-US" altLang="zh-CN" sz="2800" dirty="0" smtClean="0"/>
          </a:p>
          <a:p>
            <a:r>
              <a:rPr lang="zh-CN" altLang="en-US" sz="2800" dirty="0" smtClean="0"/>
              <a:t>缺点：相对难写，慢，空间大</a:t>
            </a:r>
            <a:endParaRPr lang="zh-CN" altLang="en-US" sz="28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平衡树套树</a:t>
            </a:r>
            <a:endParaRPr lang="zh-CN" altLang="en-US" dirty="0"/>
          </a:p>
        </p:txBody>
      </p:sp>
      <p:sp>
        <p:nvSpPr>
          <p:cNvPr id="3" name="内容占位符 2"/>
          <p:cNvSpPr>
            <a:spLocks noGrp="1"/>
          </p:cNvSpPr>
          <p:nvPr>
            <p:ph idx="1"/>
          </p:nvPr>
        </p:nvSpPr>
        <p:spPr/>
        <p:txBody>
          <a:bodyPr>
            <a:normAutofit/>
          </a:bodyPr>
          <a:lstStyle/>
          <a:p>
            <a:r>
              <a:rPr lang="zh-CN" altLang="en-US" sz="2800" dirty="0"/>
              <a:t>套平衡树：时间复杂度</a:t>
            </a:r>
            <a:r>
              <a:rPr lang="en-US" altLang="zh-CN" sz="2800" dirty="0"/>
              <a:t>O( logn^2 )</a:t>
            </a:r>
            <a:r>
              <a:rPr lang="zh-CN" altLang="en-US" sz="2800" dirty="0"/>
              <a:t>，空间复杂度</a:t>
            </a:r>
            <a:r>
              <a:rPr lang="en-US" altLang="zh-CN" sz="2800" dirty="0"/>
              <a:t>O( </a:t>
            </a:r>
            <a:r>
              <a:rPr lang="en-US" altLang="zh-CN" sz="2800" dirty="0" err="1"/>
              <a:t>nlogn</a:t>
            </a:r>
            <a:r>
              <a:rPr lang="en-US" altLang="zh-CN" sz="2800" dirty="0"/>
              <a:t> </a:t>
            </a:r>
            <a:r>
              <a:rPr lang="en-US" altLang="zh-CN" sz="2800" dirty="0" smtClean="0"/>
              <a:t>)</a:t>
            </a:r>
            <a:endParaRPr lang="en-US" altLang="zh-CN" sz="2800" dirty="0" smtClean="0"/>
          </a:p>
          <a:p>
            <a:r>
              <a:rPr lang="zh-CN" altLang="en-US" sz="2800" dirty="0"/>
              <a:t>套</a:t>
            </a:r>
            <a:r>
              <a:rPr lang="en-US" altLang="zh-CN" sz="2800" dirty="0" err="1"/>
              <a:t>Trie</a:t>
            </a:r>
            <a:r>
              <a:rPr lang="zh-CN" altLang="en-US" sz="2800" dirty="0"/>
              <a:t>：时间复杂度</a:t>
            </a:r>
            <a:r>
              <a:rPr lang="en-US" altLang="zh-CN" sz="2800" dirty="0"/>
              <a:t>O( </a:t>
            </a:r>
            <a:r>
              <a:rPr lang="en-US" altLang="zh-CN" sz="2800" dirty="0" err="1" smtClean="0"/>
              <a:t>lognlogv</a:t>
            </a:r>
            <a:r>
              <a:rPr lang="en-US" altLang="zh-CN" sz="2800" dirty="0" smtClean="0"/>
              <a:t> </a:t>
            </a:r>
            <a:r>
              <a:rPr lang="en-US" altLang="zh-CN" sz="2800" dirty="0"/>
              <a:t>)</a:t>
            </a:r>
            <a:r>
              <a:rPr lang="zh-CN" altLang="en-US" sz="2800" dirty="0"/>
              <a:t>，空间复杂度</a:t>
            </a:r>
            <a:r>
              <a:rPr lang="en-US" altLang="zh-CN" sz="2800" dirty="0"/>
              <a:t>O( </a:t>
            </a:r>
            <a:r>
              <a:rPr lang="en-US" altLang="zh-CN" sz="2800" dirty="0" err="1"/>
              <a:t>nlognlogv</a:t>
            </a:r>
            <a:r>
              <a:rPr lang="en-US" altLang="zh-CN" sz="2800" dirty="0"/>
              <a:t> )</a:t>
            </a:r>
            <a:endParaRPr lang="en-US" altLang="zh-CN" sz="2800" dirty="0"/>
          </a:p>
          <a:p>
            <a:endParaRPr lang="en-US" altLang="zh-CN" sz="2800" dirty="0"/>
          </a:p>
          <a:p>
            <a:r>
              <a:rPr lang="zh-CN" altLang="en-US" sz="2800" dirty="0" smtClean="0"/>
              <a:t>优点：可以在线支持第一维插入的问题</a:t>
            </a:r>
            <a:endParaRPr lang="en-US" altLang="zh-CN" sz="2800" dirty="0" smtClean="0"/>
          </a:p>
          <a:p>
            <a:r>
              <a:rPr lang="zh-CN" altLang="en-US" sz="2800" dirty="0" smtClean="0"/>
              <a:t>缺点：挺难写，更慢，常数更大</a:t>
            </a:r>
            <a:endParaRPr lang="en-US" altLang="zh-CN" sz="2800" dirty="0" smtClean="0"/>
          </a:p>
          <a:p>
            <a:r>
              <a:rPr lang="zh-CN" altLang="en-US" sz="2800" dirty="0" smtClean="0"/>
              <a:t>注：外层树用</a:t>
            </a:r>
            <a:r>
              <a:rPr lang="en-US" altLang="zh-CN" sz="2800" dirty="0" err="1" smtClean="0"/>
              <a:t>clj</a:t>
            </a:r>
            <a:r>
              <a:rPr lang="zh-CN" altLang="en-US" sz="2800" dirty="0" smtClean="0"/>
              <a:t>定义的“重量平衡”的树</a:t>
            </a:r>
            <a:endParaRPr lang="en-US" altLang="zh-CN" sz="2800" dirty="0" smtClean="0"/>
          </a:p>
          <a:p>
            <a:r>
              <a:rPr lang="zh-CN" altLang="en-US" sz="2800" dirty="0" smtClean="0"/>
              <a:t>如</a:t>
            </a:r>
            <a:r>
              <a:rPr lang="en-US" altLang="zh-CN" sz="2800" dirty="0" err="1" smtClean="0"/>
              <a:t>treap</a:t>
            </a:r>
            <a:r>
              <a:rPr lang="zh-CN" altLang="en-US" sz="2800" dirty="0" smtClean="0"/>
              <a:t>，替罪羊树，</a:t>
            </a:r>
            <a:r>
              <a:rPr lang="en-US" altLang="zh-CN" sz="2800" dirty="0" smtClean="0"/>
              <a:t>BB[α]Tree</a:t>
            </a:r>
            <a:r>
              <a:rPr lang="zh-CN" altLang="en-US" sz="2800" dirty="0" smtClean="0"/>
              <a:t>，</a:t>
            </a:r>
            <a:r>
              <a:rPr lang="en-US" altLang="zh-CN" sz="2800" dirty="0" smtClean="0"/>
              <a:t>WBLT</a:t>
            </a:r>
            <a:r>
              <a:rPr lang="zh-CN" altLang="en-US" sz="2800" dirty="0" smtClean="0"/>
              <a:t>等</a:t>
            </a:r>
            <a:endParaRPr lang="zh-CN" altLang="en-US" sz="28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树套</a:t>
            </a:r>
            <a:r>
              <a:rPr lang="en-US" altLang="zh-CN" dirty="0" smtClean="0"/>
              <a:t>OVT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就是内部套一个排序后的</a:t>
            </a:r>
            <a:r>
              <a:rPr lang="en-US" altLang="zh-CN" sz="2800" dirty="0" smtClean="0"/>
              <a:t>vector</a:t>
            </a:r>
            <a:endParaRPr lang="en-US" altLang="zh-CN" sz="2800" dirty="0" smtClean="0"/>
          </a:p>
          <a:p>
            <a:r>
              <a:rPr lang="en-US" altLang="zh-CN" sz="2800" dirty="0" smtClean="0"/>
              <a:t>Instead of </a:t>
            </a:r>
            <a:r>
              <a:rPr lang="zh-CN" altLang="en-US" sz="2800" dirty="0" smtClean="0"/>
              <a:t>平衡树</a:t>
            </a:r>
            <a:endParaRPr lang="en-US" altLang="zh-CN" sz="2800" dirty="0" smtClean="0"/>
          </a:p>
          <a:p>
            <a:endParaRPr lang="en-US" altLang="zh-CN" sz="2800" dirty="0"/>
          </a:p>
          <a:p>
            <a:r>
              <a:rPr lang="zh-CN" altLang="en-US" sz="2800" dirty="0" smtClean="0"/>
              <a:t>优点：好写，空间</a:t>
            </a:r>
            <a:endParaRPr lang="en-US" altLang="zh-CN" sz="2800" dirty="0" smtClean="0"/>
          </a:p>
          <a:p>
            <a:r>
              <a:rPr lang="zh-CN" altLang="en-US" sz="2800" dirty="0" smtClean="0"/>
              <a:t>缺点：复杂度</a:t>
            </a:r>
            <a:endParaRPr lang="en-US" altLang="zh-CN" sz="2800" dirty="0" smtClean="0"/>
          </a:p>
          <a:p>
            <a:endParaRPr lang="en-US" altLang="zh-CN" sz="2800" dirty="0"/>
          </a:p>
          <a:p>
            <a:r>
              <a:rPr lang="zh-CN" altLang="en-US" sz="2800" dirty="0" smtClean="0"/>
              <a:t>还是最好别用这种奇怪的东西吧</a:t>
            </a:r>
            <a:endParaRPr lang="en-US" altLang="zh-CN" sz="2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t>
            </a:r>
            <a:r>
              <a:rPr lang="zh-CN" altLang="en-US" dirty="0" smtClean="0"/>
              <a:t>树</a:t>
            </a:r>
            <a:r>
              <a:rPr lang="zh-CN" altLang="en-US" dirty="0"/>
              <a:t>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据说很快</a:t>
            </a:r>
            <a:endParaRPr lang="en-US" altLang="zh-CN" sz="2800"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Luogu3380 </a:t>
            </a:r>
            <a:r>
              <a:rPr lang="zh-CN" altLang="en-US" dirty="0" smtClean="0"/>
              <a:t>二逼平衡树</a:t>
            </a:r>
            <a:endParaRPr lang="zh-CN" altLang="en-US" dirty="0"/>
          </a:p>
        </p:txBody>
      </p:sp>
      <p:sp>
        <p:nvSpPr>
          <p:cNvPr id="3" name="内容占位符 2"/>
          <p:cNvSpPr>
            <a:spLocks noGrp="1"/>
          </p:cNvSpPr>
          <p:nvPr>
            <p:ph idx="1"/>
          </p:nvPr>
        </p:nvSpPr>
        <p:spPr/>
        <p:txBody>
          <a:bodyPr>
            <a:normAutofit/>
          </a:bodyPr>
          <a:lstStyle/>
          <a:p>
            <a:r>
              <a:rPr lang="zh-CN" altLang="en-US" sz="2400" dirty="0"/>
              <a:t>您需要写一种数据结构（可参考题目标题），来维护一个有序数列，其中需要提供以下操作：</a:t>
            </a:r>
            <a:endParaRPr lang="zh-CN" altLang="en-US" sz="2400" dirty="0"/>
          </a:p>
          <a:p>
            <a:r>
              <a:rPr lang="zh-CN" altLang="en-US" sz="2400" dirty="0"/>
              <a:t>查询</a:t>
            </a:r>
            <a:r>
              <a:rPr lang="en-US" altLang="zh-CN" sz="2400" dirty="0"/>
              <a:t>k</a:t>
            </a:r>
            <a:r>
              <a:rPr lang="zh-CN" altLang="en-US" sz="2400" dirty="0"/>
              <a:t>在区间内的排名</a:t>
            </a:r>
            <a:endParaRPr lang="zh-CN" altLang="en-US" sz="2400" dirty="0"/>
          </a:p>
          <a:p>
            <a:r>
              <a:rPr lang="zh-CN" altLang="en-US" sz="2400" dirty="0"/>
              <a:t>查询区间内排名为</a:t>
            </a:r>
            <a:r>
              <a:rPr lang="en-US" altLang="zh-CN" sz="2400" dirty="0"/>
              <a:t>k</a:t>
            </a:r>
            <a:r>
              <a:rPr lang="zh-CN" altLang="en-US" sz="2400" dirty="0"/>
              <a:t>的值</a:t>
            </a:r>
            <a:endParaRPr lang="zh-CN" altLang="en-US" sz="2400" dirty="0"/>
          </a:p>
          <a:p>
            <a:r>
              <a:rPr lang="zh-CN" altLang="en-US" sz="2400" dirty="0"/>
              <a:t>修改某一位值上的数值</a:t>
            </a:r>
            <a:endParaRPr lang="zh-CN" altLang="en-US" sz="2400" dirty="0"/>
          </a:p>
          <a:p>
            <a:r>
              <a:rPr lang="zh-CN" altLang="en-US" sz="2400" dirty="0"/>
              <a:t>查询</a:t>
            </a:r>
            <a:r>
              <a:rPr lang="en-US" altLang="zh-CN" sz="2400" dirty="0"/>
              <a:t>k</a:t>
            </a:r>
            <a:r>
              <a:rPr lang="zh-CN" altLang="en-US" sz="2400" dirty="0"/>
              <a:t>在区间内的</a:t>
            </a:r>
            <a:r>
              <a:rPr lang="zh-CN" altLang="en-US" sz="2400" dirty="0" smtClean="0"/>
              <a:t>前驱</a:t>
            </a:r>
            <a:endParaRPr lang="en-US" altLang="zh-CN" sz="2400" dirty="0"/>
          </a:p>
          <a:p>
            <a:r>
              <a:rPr lang="zh-CN" altLang="en-US" sz="2400" dirty="0"/>
              <a:t>查询</a:t>
            </a:r>
            <a:r>
              <a:rPr lang="en-US" altLang="zh-CN" sz="2400" dirty="0"/>
              <a:t>k</a:t>
            </a:r>
            <a:r>
              <a:rPr lang="zh-CN" altLang="en-US" sz="2400" dirty="0"/>
              <a:t>在区间内的</a:t>
            </a:r>
            <a:r>
              <a:rPr lang="zh-CN" altLang="en-US" sz="2400" dirty="0" smtClean="0"/>
              <a:t>后继</a:t>
            </a:r>
            <a:endParaRPr lang="en-US" altLang="zh-CN" sz="2400" dirty="0" smtClean="0"/>
          </a:p>
          <a:p>
            <a:r>
              <a:rPr lang="en-US" altLang="zh-CN" sz="2400" dirty="0" err="1" smtClean="0"/>
              <a:t>n,m</a:t>
            </a:r>
            <a:r>
              <a:rPr lang="en-US" altLang="zh-CN" sz="2400" dirty="0" smtClean="0"/>
              <a:t>&lt;=5e4</a:t>
            </a:r>
            <a:endParaRPr lang="en-US" altLang="zh-CN" sz="2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Analysis</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平衡树中将</a:t>
            </a:r>
            <a:r>
              <a:rPr lang="en-US" altLang="zh-CN" sz="2800" dirty="0" smtClean="0"/>
              <a:t>x</a:t>
            </a:r>
            <a:r>
              <a:rPr lang="zh-CN" altLang="en-US" sz="2800" dirty="0" smtClean="0"/>
              <a:t>改为</a:t>
            </a:r>
            <a:r>
              <a:rPr lang="en-US" altLang="zh-CN" sz="2800" dirty="0" smtClean="0"/>
              <a:t>y</a:t>
            </a:r>
            <a:r>
              <a:rPr lang="zh-CN" altLang="en-US" sz="2800" dirty="0" smtClean="0"/>
              <a:t>，可以通过插入</a:t>
            </a:r>
            <a:r>
              <a:rPr lang="en-US" altLang="zh-CN" sz="2800" dirty="0" smtClean="0"/>
              <a:t>y</a:t>
            </a:r>
            <a:r>
              <a:rPr lang="zh-CN" altLang="en-US" sz="2800" dirty="0" smtClean="0"/>
              <a:t>之后删除</a:t>
            </a:r>
            <a:r>
              <a:rPr lang="en-US" altLang="zh-CN" sz="2800" dirty="0" smtClean="0"/>
              <a:t>x</a:t>
            </a:r>
            <a:r>
              <a:rPr lang="zh-CN" altLang="en-US" sz="2800" dirty="0" smtClean="0"/>
              <a:t>来实现（注意有的写法空树会导致</a:t>
            </a:r>
            <a:r>
              <a:rPr lang="en-US" altLang="zh-CN" sz="2800" dirty="0" smtClean="0"/>
              <a:t>RE</a:t>
            </a:r>
            <a:r>
              <a:rPr lang="zh-CN" altLang="en-US" sz="2800" dirty="0" smtClean="0"/>
              <a:t>，所以建议先插入后删除）</a:t>
            </a:r>
            <a:endParaRPr lang="en-US" altLang="zh-CN" sz="2800" dirty="0" smtClean="0"/>
          </a:p>
          <a:p>
            <a:r>
              <a:rPr lang="zh-CN" altLang="en-US" sz="2800" dirty="0"/>
              <a:t>于</a:t>
            </a:r>
            <a:r>
              <a:rPr lang="zh-CN" altLang="en-US" sz="2800" dirty="0" smtClean="0"/>
              <a:t>是单点修改可以通过单点插入，单点删除实现</a:t>
            </a:r>
            <a:endParaRPr lang="zh-CN" altLang="en-US" sz="28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Analysis</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查询</a:t>
            </a:r>
            <a:r>
              <a:rPr lang="en-US" altLang="zh-CN" sz="2800" dirty="0" err="1" smtClean="0"/>
              <a:t>kth</a:t>
            </a:r>
            <a:r>
              <a:rPr lang="zh-CN" altLang="en-US" sz="2800" dirty="0" smtClean="0"/>
              <a:t>可以通过二分答案后查询</a:t>
            </a:r>
            <a:r>
              <a:rPr lang="en-US" altLang="zh-CN" sz="2800" dirty="0" smtClean="0"/>
              <a:t>rank</a:t>
            </a:r>
            <a:r>
              <a:rPr lang="zh-CN" altLang="en-US" sz="2800" dirty="0" smtClean="0"/>
              <a:t>实现</a:t>
            </a:r>
            <a:endParaRPr lang="en-US" altLang="zh-CN" sz="2800" dirty="0" smtClean="0"/>
          </a:p>
          <a:p>
            <a:r>
              <a:rPr lang="zh-CN" altLang="en-US" sz="2800" dirty="0" smtClean="0"/>
              <a:t>也就是说每次二分一个答案</a:t>
            </a:r>
            <a:r>
              <a:rPr lang="en-US" altLang="zh-CN" sz="2800" dirty="0" smtClean="0"/>
              <a:t>mid</a:t>
            </a:r>
            <a:r>
              <a:rPr lang="zh-CN" altLang="en-US" sz="2800" dirty="0" smtClean="0"/>
              <a:t>，然后查询区间中小于</a:t>
            </a:r>
            <a:r>
              <a:rPr lang="en-US" altLang="zh-CN" sz="2800" dirty="0" smtClean="0"/>
              <a:t>mid</a:t>
            </a:r>
            <a:r>
              <a:rPr lang="zh-CN" altLang="en-US" sz="2800" dirty="0" smtClean="0"/>
              <a:t>的数来确定继续二分下去的方向</a:t>
            </a:r>
            <a:endParaRPr lang="en-US" altLang="zh-CN" sz="2800" dirty="0"/>
          </a:p>
          <a:p>
            <a:r>
              <a:rPr lang="zh-CN" altLang="en-US" sz="2800" dirty="0" smtClean="0"/>
              <a:t>查询前驱后继也可以用类似的方法实现</a:t>
            </a:r>
            <a:endParaRPr lang="zh-CN" altLang="en-US" sz="2800"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Solution1</a:t>
            </a:r>
            <a:endParaRPr lang="zh-CN" altLang="en-US" dirty="0"/>
          </a:p>
        </p:txBody>
      </p:sp>
      <p:sp>
        <p:nvSpPr>
          <p:cNvPr id="3" name="内容占位符 2"/>
          <p:cNvSpPr>
            <a:spLocks noGrp="1"/>
          </p:cNvSpPr>
          <p:nvPr>
            <p:ph idx="1"/>
          </p:nvPr>
        </p:nvSpPr>
        <p:spPr/>
        <p:txBody>
          <a:bodyPr/>
          <a:lstStyle/>
          <a:p>
            <a:r>
              <a:rPr lang="zh-CN" altLang="en-US" sz="2800" dirty="0" smtClean="0"/>
              <a:t>发</a:t>
            </a:r>
            <a:r>
              <a:rPr lang="zh-CN" altLang="en-US" sz="2800" dirty="0"/>
              <a:t>现</a:t>
            </a:r>
            <a:r>
              <a:rPr lang="zh-CN" altLang="en-US" sz="2800" dirty="0" smtClean="0"/>
              <a:t>本质就是个带单点修改的区间</a:t>
            </a:r>
            <a:r>
              <a:rPr lang="en-US" altLang="zh-CN" sz="2800" dirty="0" smtClean="0"/>
              <a:t>kth</a:t>
            </a:r>
            <a:endParaRPr lang="en-US" altLang="zh-CN" sz="2800" dirty="0" smtClean="0"/>
          </a:p>
          <a:p>
            <a:r>
              <a:rPr lang="zh-CN" altLang="en-US" sz="2800" dirty="0" smtClean="0"/>
              <a:t>可以用线段树套平衡树维护！</a:t>
            </a:r>
            <a:endParaRPr lang="en-US" altLang="zh-CN" sz="2800" dirty="0" smtClean="0"/>
          </a:p>
          <a:p>
            <a:r>
              <a:rPr lang="zh-CN" altLang="en-US" sz="2800" dirty="0" smtClean="0"/>
              <a:t>时间</a:t>
            </a:r>
            <a:r>
              <a:rPr lang="en-US" altLang="zh-CN" sz="2800" dirty="0" smtClean="0"/>
              <a:t>O( logn^3 )</a:t>
            </a:r>
            <a:endParaRPr lang="en-US" altLang="zh-CN" sz="2800" dirty="0" smtClean="0"/>
          </a:p>
          <a:p>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lstStyle/>
          <a:p>
            <a:r>
              <a:rPr lang="zh-CN" altLang="en-US" sz="2800" dirty="0" smtClean="0"/>
              <a:t>发现区间</a:t>
            </a:r>
            <a:r>
              <a:rPr lang="en-US" altLang="zh-CN" sz="2800" dirty="0" smtClean="0"/>
              <a:t>kth</a:t>
            </a:r>
            <a:r>
              <a:rPr lang="zh-CN" altLang="en-US" sz="2800" dirty="0" smtClean="0"/>
              <a:t>可以在多个</a:t>
            </a:r>
            <a:r>
              <a:rPr lang="en-US" altLang="zh-CN" sz="2800" dirty="0" err="1" smtClean="0"/>
              <a:t>Trie</a:t>
            </a:r>
            <a:r>
              <a:rPr lang="zh-CN" altLang="en-US" sz="2800" dirty="0" smtClean="0"/>
              <a:t>上一起二分来维护</a:t>
            </a:r>
            <a:endParaRPr lang="en-US" altLang="zh-CN" sz="2800" dirty="0"/>
          </a:p>
          <a:p>
            <a:r>
              <a:rPr lang="zh-CN" altLang="en-US" sz="2800" dirty="0"/>
              <a:t>可以用线段树</a:t>
            </a:r>
            <a:r>
              <a:rPr lang="zh-CN" altLang="en-US" sz="2800" dirty="0" smtClean="0"/>
              <a:t>套</a:t>
            </a:r>
            <a:r>
              <a:rPr lang="en-US" altLang="zh-CN" sz="2800" dirty="0" err="1" smtClean="0"/>
              <a:t>Trie</a:t>
            </a:r>
            <a:r>
              <a:rPr lang="zh-CN" altLang="en-US" sz="2800" dirty="0" smtClean="0"/>
              <a:t>维护</a:t>
            </a:r>
            <a:r>
              <a:rPr lang="zh-CN" altLang="en-US" sz="2800" dirty="0"/>
              <a:t>！</a:t>
            </a:r>
            <a:endParaRPr lang="en-US" altLang="zh-CN" sz="2800" dirty="0"/>
          </a:p>
          <a:p>
            <a:r>
              <a:rPr lang="zh-CN" altLang="en-US" sz="2800" dirty="0"/>
              <a:t>时间</a:t>
            </a:r>
            <a:r>
              <a:rPr lang="en-US" altLang="zh-CN" sz="2800" dirty="0"/>
              <a:t>O( </a:t>
            </a:r>
            <a:r>
              <a:rPr lang="en-US" altLang="zh-CN" sz="2800" dirty="0" smtClean="0"/>
              <a:t>logn^2 </a:t>
            </a:r>
            <a:r>
              <a:rPr lang="en-US" altLang="zh-CN" sz="2800" dirty="0"/>
              <a:t>)</a:t>
            </a:r>
            <a:endParaRPr lang="en-US" altLang="zh-CN" sz="2800" dirty="0"/>
          </a:p>
          <a:p>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旋转</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平衡二叉搜索树主要通过旋转来保持树的平衡，即保证复杂度</a:t>
            </a:r>
            <a:endParaRPr lang="zh-CN" altLang="en-US" sz="2800" dirty="0"/>
          </a:p>
        </p:txBody>
      </p:sp>
      <p:pic>
        <p:nvPicPr>
          <p:cNvPr id="5" name="图片 4" descr="Tree_rotation_animation_250x250.gif"/>
          <p:cNvPicPr>
            <a:picLocks noChangeAspect="1"/>
          </p:cNvPicPr>
          <p:nvPr/>
        </p:nvPicPr>
        <p:blipFill>
          <a:blip r:embed="rId1"/>
          <a:stretch>
            <a:fillRect/>
          </a:stretch>
        </p:blipFill>
        <p:spPr>
          <a:xfrm>
            <a:off x="3275856" y="3284984"/>
            <a:ext cx="3096344" cy="3096344"/>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Solution3</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发现区间</a:t>
            </a:r>
            <a:r>
              <a:rPr lang="en-US" altLang="zh-CN" sz="2800" dirty="0" smtClean="0"/>
              <a:t>kth</a:t>
            </a:r>
            <a:r>
              <a:rPr lang="zh-CN" altLang="en-US" sz="2800" dirty="0" smtClean="0"/>
              <a:t>可以支持减法</a:t>
            </a:r>
            <a:endParaRPr lang="en-US" altLang="zh-CN" sz="2800" dirty="0" smtClean="0"/>
          </a:p>
          <a:p>
            <a:r>
              <a:rPr lang="zh-CN" altLang="en-US" sz="2800" dirty="0" smtClean="0"/>
              <a:t>可以用树状数组套</a:t>
            </a:r>
            <a:r>
              <a:rPr lang="en-US" altLang="zh-CN" sz="2800" dirty="0" err="1" smtClean="0"/>
              <a:t>Trie</a:t>
            </a:r>
            <a:r>
              <a:rPr lang="zh-CN" altLang="en-US" sz="2800" dirty="0" smtClean="0"/>
              <a:t>（权值线段树）维护</a:t>
            </a:r>
            <a:r>
              <a:rPr lang="zh-CN" altLang="en-US" sz="2800" dirty="0"/>
              <a:t>！</a:t>
            </a:r>
            <a:endParaRPr lang="en-US" altLang="zh-CN" sz="2800" dirty="0"/>
          </a:p>
          <a:p>
            <a:r>
              <a:rPr lang="zh-CN" altLang="en-US" sz="2800" dirty="0"/>
              <a:t>时间</a:t>
            </a:r>
            <a:r>
              <a:rPr lang="en-US" altLang="zh-CN" sz="2800" dirty="0"/>
              <a:t>O( </a:t>
            </a:r>
            <a:r>
              <a:rPr lang="en-US" altLang="zh-CN" sz="2800" dirty="0" smtClean="0"/>
              <a:t>logn^2 )</a:t>
            </a:r>
            <a:r>
              <a:rPr lang="zh-CN" altLang="en-US" sz="2800" dirty="0" smtClean="0"/>
              <a:t>，很好写，常数也小</a:t>
            </a:r>
            <a:endParaRPr lang="en-US" altLang="zh-CN" sz="2800" dirty="0"/>
          </a:p>
          <a:p>
            <a:endParaRPr lang="zh-CN" altLang="en-US" sz="28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Solution4</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通过读论文可以发现可以用动态划分树维护！</a:t>
            </a:r>
            <a:endParaRPr lang="en-US" altLang="zh-CN" sz="2800" dirty="0" smtClean="0"/>
          </a:p>
          <a:p>
            <a:r>
              <a:rPr lang="zh-CN" altLang="en-US" sz="2800" dirty="0" smtClean="0"/>
              <a:t>时间</a:t>
            </a:r>
            <a:r>
              <a:rPr lang="en-US" altLang="zh-CN" sz="2800" dirty="0" smtClean="0"/>
              <a:t>O( (</a:t>
            </a:r>
            <a:r>
              <a:rPr lang="en-US" altLang="zh-CN" sz="2800" dirty="0" err="1" smtClean="0"/>
              <a:t>logn</a:t>
            </a:r>
            <a:r>
              <a:rPr lang="en-US" altLang="zh-CN" sz="2800" dirty="0" smtClean="0"/>
              <a:t>/</a:t>
            </a:r>
            <a:r>
              <a:rPr lang="en-US" altLang="zh-CN" sz="2800" dirty="0" err="1" smtClean="0"/>
              <a:t>loglogn</a:t>
            </a:r>
            <a:r>
              <a:rPr lang="en-US" altLang="zh-CN" sz="2800" dirty="0" smtClean="0"/>
              <a:t>)^2 )</a:t>
            </a:r>
            <a:r>
              <a:rPr lang="zh-CN" altLang="en-US" sz="2800" dirty="0" smtClean="0"/>
              <a:t>，理论优越</a:t>
            </a:r>
            <a:endParaRPr lang="en-US" altLang="zh-CN" sz="2800" dirty="0" smtClean="0"/>
          </a:p>
          <a:p>
            <a:endParaRPr lang="en-US" altLang="zh-CN" sz="2800" dirty="0"/>
          </a:p>
          <a:p>
            <a:r>
              <a:rPr lang="zh-CN" altLang="en-US" sz="2800" dirty="0" smtClean="0"/>
              <a:t>不过 </a:t>
            </a:r>
            <a:r>
              <a:rPr lang="en-US" altLang="zh-CN" sz="2800" dirty="0" smtClean="0"/>
              <a:t>Not practical</a:t>
            </a:r>
            <a:endParaRPr lang="zh-CN" altLang="en-US" sz="28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Note</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这个不断优化的过程和做这种偏序题的我的思路差不多</a:t>
            </a:r>
            <a:endParaRPr lang="en-US" altLang="zh-CN" sz="2800" dirty="0" smtClean="0"/>
          </a:p>
          <a:p>
            <a:r>
              <a:rPr lang="zh-CN" altLang="en-US" sz="2800" dirty="0" smtClean="0"/>
              <a:t>先给出一个任意</a:t>
            </a:r>
            <a:r>
              <a:rPr lang="en-US" altLang="zh-CN" sz="2800" dirty="0" smtClean="0"/>
              <a:t>poly</a:t>
            </a:r>
            <a:r>
              <a:rPr lang="zh-CN" altLang="en-US" sz="2800" dirty="0" smtClean="0"/>
              <a:t> </a:t>
            </a:r>
            <a:r>
              <a:rPr lang="en-US" altLang="zh-CN" sz="2800" dirty="0" smtClean="0"/>
              <a:t>log</a:t>
            </a:r>
            <a:r>
              <a:rPr lang="zh-CN" altLang="en-US" sz="2800" dirty="0" smtClean="0"/>
              <a:t>（比如</a:t>
            </a:r>
            <a:r>
              <a:rPr lang="en-US" altLang="zh-CN" sz="2800" dirty="0" smtClean="0"/>
              <a:t>log^3,log^4…</a:t>
            </a:r>
            <a:r>
              <a:rPr lang="zh-CN" altLang="en-US" sz="2800" dirty="0" smtClean="0"/>
              <a:t>）复杂度的通用化的解法，然后不断根据题目特性特殊化从而降低复杂度</a:t>
            </a:r>
            <a:endParaRPr lang="en-US" altLang="zh-CN" sz="2800" dirty="0"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四分树，八分树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裸写四分树最坏的复杂度是</a:t>
            </a:r>
            <a:r>
              <a:rPr lang="en-US" altLang="zh-CN" sz="2800" dirty="0" smtClean="0"/>
              <a:t>O( n )</a:t>
            </a:r>
            <a:r>
              <a:rPr lang="zh-CN" altLang="en-US" sz="2800" dirty="0" smtClean="0"/>
              <a:t>的</a:t>
            </a:r>
            <a:endParaRPr lang="en-US" altLang="zh-CN" sz="2800" dirty="0" smtClean="0"/>
          </a:p>
          <a:p>
            <a:r>
              <a:rPr lang="zh-CN" altLang="en-US" sz="2800" dirty="0" smtClean="0"/>
              <a:t>可以通过一些方式进行优化，不过这里就不介绍了</a:t>
            </a:r>
            <a:endParaRPr lang="zh-CN" altLang="en-US" sz="28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高维分治</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对于</a:t>
            </a:r>
            <a:r>
              <a:rPr lang="en-US" altLang="zh-CN" sz="2800" dirty="0" smtClean="0"/>
              <a:t>d</a:t>
            </a:r>
            <a:r>
              <a:rPr lang="zh-CN" altLang="en-US" sz="2800" dirty="0" smtClean="0"/>
              <a:t>维的情况</a:t>
            </a:r>
            <a:endParaRPr lang="en-US" altLang="zh-CN" sz="2800" dirty="0" smtClean="0"/>
          </a:p>
          <a:p>
            <a:r>
              <a:rPr lang="zh-CN" altLang="en-US" sz="2800" dirty="0" smtClean="0"/>
              <a:t>时间</a:t>
            </a:r>
            <a:r>
              <a:rPr lang="zh-CN" altLang="en-US" sz="2800" dirty="0"/>
              <a:t>复杂度</a:t>
            </a:r>
            <a:r>
              <a:rPr lang="en-US" altLang="zh-CN" sz="2800" dirty="0"/>
              <a:t>O( </a:t>
            </a:r>
            <a:r>
              <a:rPr lang="en-US" altLang="zh-CN" sz="2800" dirty="0" err="1" smtClean="0"/>
              <a:t>logn^d</a:t>
            </a:r>
            <a:r>
              <a:rPr lang="en-US" altLang="zh-CN" sz="2800" dirty="0" smtClean="0"/>
              <a:t> </a:t>
            </a:r>
            <a:r>
              <a:rPr lang="en-US" altLang="zh-CN" sz="2800" dirty="0"/>
              <a:t>)</a:t>
            </a:r>
            <a:r>
              <a:rPr lang="zh-CN" altLang="en-US" sz="2800" dirty="0"/>
              <a:t>，空间复杂度</a:t>
            </a:r>
            <a:r>
              <a:rPr lang="en-US" altLang="zh-CN" sz="2800" dirty="0"/>
              <a:t>O( </a:t>
            </a:r>
            <a:r>
              <a:rPr lang="en-US" altLang="zh-CN" sz="2800" dirty="0" smtClean="0"/>
              <a:t>n )</a:t>
            </a:r>
            <a:endParaRPr lang="en-US" altLang="zh-CN" sz="2800" dirty="0" smtClean="0"/>
          </a:p>
          <a:p>
            <a:endParaRPr lang="en-US" altLang="zh-CN" sz="2800" dirty="0"/>
          </a:p>
          <a:p>
            <a:r>
              <a:rPr lang="zh-CN" altLang="en-US" sz="2800" dirty="0" smtClean="0"/>
              <a:t>优点：空间，常数</a:t>
            </a:r>
            <a:endParaRPr lang="en-US" altLang="zh-CN" sz="2800" dirty="0" smtClean="0"/>
          </a:p>
          <a:p>
            <a:r>
              <a:rPr lang="zh-CN" altLang="en-US" sz="2800" dirty="0" smtClean="0"/>
              <a:t>缺点：对于有的问题会很难写，强制在线见祖宗</a:t>
            </a:r>
            <a:endParaRPr lang="zh-CN" altLang="en-US" sz="28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K-D Tree</a:t>
            </a:r>
            <a:endParaRPr lang="zh-CN" altLang="en-US" dirty="0"/>
          </a:p>
        </p:txBody>
      </p:sp>
      <p:sp>
        <p:nvSpPr>
          <p:cNvPr id="3" name="内容占位符 2"/>
          <p:cNvSpPr>
            <a:spLocks noGrp="1"/>
          </p:cNvSpPr>
          <p:nvPr>
            <p:ph idx="1"/>
          </p:nvPr>
        </p:nvSpPr>
        <p:spPr/>
        <p:txBody>
          <a:bodyPr/>
          <a:lstStyle/>
          <a:p>
            <a:r>
              <a:rPr lang="zh-CN" altLang="en-US" sz="2800" dirty="0"/>
              <a:t>对于</a:t>
            </a:r>
            <a:r>
              <a:rPr lang="en-US" altLang="zh-CN" sz="2800" dirty="0"/>
              <a:t>d</a:t>
            </a:r>
            <a:r>
              <a:rPr lang="zh-CN" altLang="en-US" sz="2800" dirty="0"/>
              <a:t>维的情况</a:t>
            </a:r>
            <a:endParaRPr lang="en-US" altLang="zh-CN" sz="2800" dirty="0"/>
          </a:p>
          <a:p>
            <a:r>
              <a:rPr lang="zh-CN" altLang="en-US" sz="2800" dirty="0"/>
              <a:t>时间复杂度</a:t>
            </a:r>
            <a:r>
              <a:rPr lang="en-US" altLang="zh-CN" sz="2800" dirty="0"/>
              <a:t>O( </a:t>
            </a:r>
            <a:r>
              <a:rPr lang="en-US" altLang="zh-CN" sz="2800" dirty="0" smtClean="0"/>
              <a:t>n^(1-1/d)+</a:t>
            </a:r>
            <a:r>
              <a:rPr lang="en-US" altLang="zh-CN" sz="2800" dirty="0" err="1"/>
              <a:t>logn</a:t>
            </a:r>
            <a:r>
              <a:rPr lang="en-US" altLang="zh-CN" sz="2800" dirty="0" smtClean="0"/>
              <a:t> </a:t>
            </a:r>
            <a:r>
              <a:rPr lang="en-US" altLang="zh-CN" sz="2800" dirty="0"/>
              <a:t>)</a:t>
            </a:r>
            <a:r>
              <a:rPr lang="zh-CN" altLang="en-US" sz="2800" dirty="0"/>
              <a:t>，空间复杂度</a:t>
            </a:r>
            <a:r>
              <a:rPr lang="en-US" altLang="zh-CN" sz="2800" dirty="0"/>
              <a:t>O( n </a:t>
            </a:r>
            <a:r>
              <a:rPr lang="en-US" altLang="zh-CN" sz="2800" dirty="0" smtClean="0"/>
              <a:t>)</a:t>
            </a:r>
            <a:endParaRPr lang="en-US" altLang="zh-CN" sz="2800" dirty="0" smtClean="0"/>
          </a:p>
          <a:p>
            <a:endParaRPr lang="en-US" altLang="zh-CN" sz="2800" dirty="0"/>
          </a:p>
          <a:p>
            <a:r>
              <a:rPr lang="zh-CN" altLang="en-US" sz="2800" dirty="0" smtClean="0"/>
              <a:t>优点：空间，可以支持高维空间打标记</a:t>
            </a:r>
            <a:endParaRPr lang="en-US" altLang="zh-CN" sz="2800" dirty="0" smtClean="0"/>
          </a:p>
          <a:p>
            <a:r>
              <a:rPr lang="zh-CN" altLang="en-US" sz="2800" dirty="0" smtClean="0"/>
              <a:t>缺点：复杂度，常数（在不能剪枝的情况下）</a:t>
            </a:r>
            <a:endParaRPr lang="en-US" altLang="zh-CN" sz="2800" dirty="0"/>
          </a:p>
          <a:p>
            <a:endParaRPr lang="zh-CN"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如何做偏序类的题呢</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和上面说的一样</a:t>
            </a:r>
            <a:endParaRPr lang="en-US" altLang="zh-CN" sz="2800" dirty="0" smtClean="0"/>
          </a:p>
          <a:p>
            <a:r>
              <a:rPr lang="zh-CN" altLang="en-US" sz="2800" dirty="0" smtClean="0"/>
              <a:t>反正我是先推出一个</a:t>
            </a:r>
            <a:r>
              <a:rPr lang="en-US" altLang="zh-CN" sz="2800" dirty="0" smtClean="0"/>
              <a:t>poly log</a:t>
            </a:r>
            <a:r>
              <a:rPr lang="zh-CN" altLang="en-US" sz="2800" dirty="0" smtClean="0"/>
              <a:t>的数据结构做法</a:t>
            </a:r>
            <a:endParaRPr lang="en-US" altLang="zh-CN" sz="2800" dirty="0" smtClean="0"/>
          </a:p>
          <a:p>
            <a:r>
              <a:rPr lang="zh-CN" altLang="en-US" sz="2800" dirty="0" smtClean="0"/>
              <a:t>然后想办法去</a:t>
            </a:r>
            <a:r>
              <a:rPr lang="en-US" altLang="zh-CN" sz="2800" dirty="0" smtClean="0"/>
              <a:t>log</a:t>
            </a:r>
            <a:r>
              <a:rPr lang="zh-CN" altLang="en-US" sz="2800" dirty="0" smtClean="0"/>
              <a:t>，到一个可以接受的复杂度</a:t>
            </a:r>
            <a:endParaRPr lang="zh-CN" altLang="en-US" sz="28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如何去</a:t>
            </a:r>
            <a:r>
              <a:rPr lang="en-US" altLang="zh-CN" dirty="0" smtClean="0"/>
              <a:t>log</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1.</a:t>
            </a:r>
            <a:r>
              <a:rPr lang="zh-CN" altLang="en-US" sz="2800" dirty="0" smtClean="0"/>
              <a:t>降维</a:t>
            </a:r>
            <a:endParaRPr lang="en-US" altLang="zh-CN" sz="2800" dirty="0" smtClean="0"/>
          </a:p>
          <a:p>
            <a:r>
              <a:rPr lang="en-US" altLang="zh-CN" sz="2800" dirty="0" smtClean="0"/>
              <a:t>2.</a:t>
            </a:r>
            <a:r>
              <a:rPr lang="zh-CN" altLang="en-US" sz="2800" dirty="0" smtClean="0"/>
              <a:t>题目有特殊限制</a:t>
            </a:r>
            <a:endParaRPr lang="en-US" altLang="zh-CN" sz="2800" dirty="0" smtClean="0"/>
          </a:p>
          <a:p>
            <a:r>
              <a:rPr lang="en-US" altLang="zh-CN" sz="2800" dirty="0" smtClean="0"/>
              <a:t>3.</a:t>
            </a:r>
            <a:r>
              <a:rPr lang="zh-CN" altLang="en-US" sz="2800" dirty="0" smtClean="0"/>
              <a:t>在数据结构上进行二分</a:t>
            </a:r>
            <a:endParaRPr lang="en-US" altLang="zh-CN" sz="2800" dirty="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降维</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可持久化</a:t>
            </a:r>
            <a:endParaRPr lang="en-US" altLang="zh-CN" sz="2800" dirty="0" smtClean="0"/>
          </a:p>
          <a:p>
            <a:r>
              <a:rPr lang="zh-CN" altLang="en-US" sz="2800" dirty="0" smtClean="0"/>
              <a:t>离线</a:t>
            </a:r>
            <a:endParaRPr lang="zh-CN" altLang="en-US" sz="28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可持久化</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就拿静态区间</a:t>
            </a:r>
            <a:r>
              <a:rPr lang="en-US" altLang="zh-CN" sz="2400" dirty="0" smtClean="0"/>
              <a:t>kth</a:t>
            </a:r>
            <a:r>
              <a:rPr lang="zh-CN" altLang="en-US" sz="2400" dirty="0" smtClean="0"/>
              <a:t>这个问题来说</a:t>
            </a:r>
            <a:endParaRPr lang="en-US" altLang="zh-CN" sz="2400" dirty="0" smtClean="0"/>
          </a:p>
          <a:p>
            <a:r>
              <a:rPr lang="zh-CN" altLang="en-US" sz="2400" dirty="0" smtClean="0"/>
              <a:t>刚才讲过</a:t>
            </a:r>
            <a:endParaRPr lang="en-US" altLang="zh-CN" sz="2400" dirty="0" smtClean="0"/>
          </a:p>
          <a:p>
            <a:r>
              <a:rPr lang="zh-CN" altLang="en-US" sz="2400" dirty="0" smtClean="0"/>
              <a:t>显然可以用一个二维数据结构</a:t>
            </a:r>
            <a:r>
              <a:rPr lang="en-US" altLang="zh-CN" sz="2400" dirty="0" smtClean="0"/>
              <a:t>——</a:t>
            </a:r>
            <a:r>
              <a:rPr lang="zh-CN" altLang="en-US" sz="2400" dirty="0" smtClean="0"/>
              <a:t>树套树来维护</a:t>
            </a:r>
            <a:endParaRPr lang="en-US" altLang="zh-CN" sz="2400" dirty="0" smtClean="0"/>
          </a:p>
          <a:p>
            <a:r>
              <a:rPr lang="zh-CN" altLang="en-US" sz="2400" dirty="0" smtClean="0"/>
              <a:t>我决定用线段树套平衡树！</a:t>
            </a:r>
            <a:endParaRPr lang="en-US" altLang="zh-CN" sz="2400" dirty="0" smtClean="0"/>
          </a:p>
          <a:p>
            <a:endParaRPr lang="en-US" altLang="zh-CN" sz="2400" dirty="0"/>
          </a:p>
          <a:p>
            <a:r>
              <a:rPr lang="zh-CN" altLang="en-US" sz="2400" dirty="0" smtClean="0"/>
              <a:t>好！</a:t>
            </a:r>
            <a:endParaRPr lang="en-US" altLang="zh-CN" sz="2400" dirty="0" smtClean="0"/>
          </a:p>
          <a:p>
            <a:r>
              <a:rPr lang="zh-CN" altLang="en-US" sz="2400" dirty="0" smtClean="0"/>
              <a:t>现在</a:t>
            </a:r>
            <a:r>
              <a:rPr lang="zh-CN" altLang="en-US" sz="2400" dirty="0"/>
              <a:t>我有了一个单次查询</a:t>
            </a:r>
            <a:r>
              <a:rPr lang="en-US" altLang="zh-CN" sz="2400" dirty="0"/>
              <a:t>O( logn^3 )</a:t>
            </a:r>
            <a:r>
              <a:rPr lang="zh-CN" altLang="en-US" sz="2400" dirty="0"/>
              <a:t>的优（抠）秀（脚）做法</a:t>
            </a:r>
            <a:endParaRPr lang="zh-CN" altLang="en-US" sz="2400" dirty="0"/>
          </a:p>
          <a:p>
            <a:endParaRPr lang="en-US" altLang="zh-CN"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的旋转</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旋转有单旋和双旋，</a:t>
            </a:r>
            <a:r>
              <a:rPr lang="en-US" altLang="zh-CN" sz="2800" dirty="0" err="1" smtClean="0"/>
              <a:t>treap</a:t>
            </a:r>
            <a:r>
              <a:rPr lang="zh-CN" altLang="en-US" sz="2800" dirty="0" smtClean="0"/>
              <a:t>只需要单旋，这一点比较简单</a:t>
            </a:r>
            <a:endParaRPr lang="zh-CN" altLang="en-US" sz="2800" dirty="0"/>
          </a:p>
        </p:txBody>
      </p:sp>
      <p:pic>
        <p:nvPicPr>
          <p:cNvPr id="5" name="Picture 1" descr="C:\Users\Administrator\AppData\Roaming\Tencent\Users\1974015903\QQ\WinTemp\RichOle\YS__R~Y`[T[LM_FILN3C91E.png"/>
          <p:cNvPicPr>
            <a:picLocks noChangeAspect="1" noChangeArrowheads="1"/>
          </p:cNvPicPr>
          <p:nvPr/>
        </p:nvPicPr>
        <p:blipFill>
          <a:blip r:embed="rId1" cstate="print"/>
          <a:srcRect/>
          <a:stretch>
            <a:fillRect/>
          </a:stretch>
        </p:blipFill>
        <p:spPr bwMode="auto">
          <a:xfrm>
            <a:off x="683567" y="2780928"/>
            <a:ext cx="4968553" cy="2127682"/>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可持久化</a:t>
            </a:r>
            <a:endParaRPr lang="zh-CN" altLang="en-US" dirty="0"/>
          </a:p>
        </p:txBody>
      </p:sp>
      <p:sp>
        <p:nvSpPr>
          <p:cNvPr id="3" name="内容占位符 2"/>
          <p:cNvSpPr>
            <a:spLocks noGrp="1"/>
          </p:cNvSpPr>
          <p:nvPr>
            <p:ph idx="1"/>
          </p:nvPr>
        </p:nvSpPr>
        <p:spPr/>
        <p:txBody>
          <a:bodyPr/>
          <a:lstStyle/>
          <a:p>
            <a:r>
              <a:rPr lang="zh-CN" altLang="en-US" sz="2800" dirty="0" smtClean="0"/>
              <a:t>然后可以发现</a:t>
            </a:r>
            <a:endParaRPr lang="en-US" altLang="zh-CN" sz="2800" dirty="0" smtClean="0"/>
          </a:p>
          <a:p>
            <a:r>
              <a:rPr lang="en-US" altLang="zh-CN" sz="2800" dirty="0" smtClean="0"/>
              <a:t>kth</a:t>
            </a:r>
            <a:r>
              <a:rPr lang="zh-CN" altLang="en-US" sz="2800" dirty="0" smtClean="0"/>
              <a:t>是支持在数据结构上二分的信息</a:t>
            </a:r>
            <a:endParaRPr lang="en-US" altLang="zh-CN" sz="2800" dirty="0" smtClean="0"/>
          </a:p>
          <a:p>
            <a:r>
              <a:rPr lang="zh-CN" altLang="en-US" sz="2800" dirty="0" smtClean="0"/>
              <a:t>换成线段树套</a:t>
            </a:r>
            <a:r>
              <a:rPr lang="en-US" altLang="zh-CN" sz="2800" dirty="0" err="1" smtClean="0"/>
              <a:t>Trie</a:t>
            </a:r>
            <a:endParaRPr lang="en-US" altLang="zh-CN" sz="2800" dirty="0"/>
          </a:p>
          <a:p>
            <a:r>
              <a:rPr lang="zh-CN" altLang="en-US" sz="2800" dirty="0" smtClean="0"/>
              <a:t>得到了一个</a:t>
            </a:r>
            <a:r>
              <a:rPr lang="zh-CN" altLang="en-US" sz="2800" dirty="0"/>
              <a:t>单次查询</a:t>
            </a:r>
            <a:r>
              <a:rPr lang="en-US" altLang="zh-CN" sz="2800" dirty="0"/>
              <a:t>O( </a:t>
            </a:r>
            <a:r>
              <a:rPr lang="en-US" altLang="zh-CN" sz="2800" dirty="0" smtClean="0"/>
              <a:t>logn^2 </a:t>
            </a:r>
            <a:r>
              <a:rPr lang="en-US" altLang="zh-CN" sz="2800" dirty="0"/>
              <a:t>)</a:t>
            </a:r>
            <a:r>
              <a:rPr lang="zh-CN" altLang="en-US" sz="2800" dirty="0"/>
              <a:t>的优</a:t>
            </a:r>
            <a:r>
              <a:rPr lang="zh-CN" altLang="en-US" sz="2800" dirty="0" smtClean="0"/>
              <a:t>（抠）</a:t>
            </a:r>
            <a:r>
              <a:rPr lang="zh-CN" altLang="en-US" sz="2800" dirty="0"/>
              <a:t>秀（脚）做法</a:t>
            </a:r>
            <a:endParaRPr lang="zh-CN" altLang="en-US" sz="2800" dirty="0"/>
          </a:p>
          <a:p>
            <a:endParaRPr lang="zh-CN"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可持久化</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然后可以发现，这个问题不支持修改，所以没有必要用树套树，可以换用可持久化</a:t>
            </a:r>
            <a:r>
              <a:rPr lang="en-US" altLang="zh-CN" sz="2800" dirty="0" err="1" smtClean="0"/>
              <a:t>Trie</a:t>
            </a:r>
            <a:r>
              <a:rPr lang="zh-CN" altLang="en-US" sz="2800" dirty="0" smtClean="0"/>
              <a:t>（主席树）来解决</a:t>
            </a:r>
            <a:endParaRPr lang="en-US" altLang="zh-CN" sz="2800" dirty="0" smtClean="0"/>
          </a:p>
          <a:p>
            <a:endParaRPr lang="en-US" altLang="zh-CN" sz="2800" dirty="0"/>
          </a:p>
          <a:p>
            <a:r>
              <a:rPr lang="zh-CN" altLang="en-US" sz="2800" dirty="0" smtClean="0"/>
              <a:t>时间复杂度</a:t>
            </a:r>
            <a:r>
              <a:rPr lang="en-US" altLang="zh-CN" sz="2800" dirty="0" smtClean="0"/>
              <a:t>O( </a:t>
            </a:r>
            <a:r>
              <a:rPr lang="en-US" altLang="zh-CN" sz="2800" dirty="0" err="1" smtClean="0"/>
              <a:t>logn</a:t>
            </a:r>
            <a:r>
              <a:rPr lang="en-US" altLang="zh-CN" sz="2800" dirty="0" smtClean="0"/>
              <a:t> )</a:t>
            </a:r>
            <a:r>
              <a:rPr lang="zh-CN" altLang="en-US" sz="2800" dirty="0" smtClean="0"/>
              <a:t>单次</a:t>
            </a:r>
            <a:endParaRPr lang="en-US" altLang="zh-CN" sz="2800" dirty="0" smtClean="0"/>
          </a:p>
          <a:p>
            <a:r>
              <a:rPr lang="zh-CN" altLang="en-US" sz="2800" dirty="0" smtClean="0"/>
              <a:t>空间复杂度</a:t>
            </a:r>
            <a:r>
              <a:rPr lang="en-US" altLang="zh-CN" sz="2800" dirty="0" smtClean="0"/>
              <a:t>O( </a:t>
            </a:r>
            <a:r>
              <a:rPr lang="en-US" altLang="zh-CN" sz="2800" dirty="0" err="1" smtClean="0"/>
              <a:t>nlogn</a:t>
            </a:r>
            <a:r>
              <a:rPr lang="en-US" altLang="zh-CN" sz="2800" dirty="0" smtClean="0"/>
              <a:t> )</a:t>
            </a:r>
            <a:r>
              <a:rPr lang="zh-CN" altLang="en-US" sz="2800" dirty="0" smtClean="0"/>
              <a:t>总</a:t>
            </a:r>
            <a:endParaRPr lang="zh-CN" altLang="en-US" sz="28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Technology</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可以查论文，复杂度还可以优化</a:t>
            </a:r>
            <a:endParaRPr lang="zh-CN" altLang="en-US" sz="2800"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可持久化</a:t>
            </a:r>
            <a:endParaRPr lang="zh-CN" altLang="en-US" dirty="0"/>
          </a:p>
        </p:txBody>
      </p:sp>
      <p:sp>
        <p:nvSpPr>
          <p:cNvPr id="3" name="内容占位符 2"/>
          <p:cNvSpPr>
            <a:spLocks noGrp="1"/>
          </p:cNvSpPr>
          <p:nvPr>
            <p:ph idx="1"/>
          </p:nvPr>
        </p:nvSpPr>
        <p:spPr/>
        <p:txBody>
          <a:bodyPr/>
          <a:lstStyle/>
          <a:p>
            <a:r>
              <a:rPr lang="zh-CN" altLang="en-US" sz="2800" dirty="0" smtClean="0"/>
              <a:t>换个麻烦点的问题：</a:t>
            </a:r>
            <a:endParaRPr lang="en-US" altLang="zh-CN" sz="2800" dirty="0" smtClean="0"/>
          </a:p>
          <a:p>
            <a:endParaRPr lang="zh-CN" alt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Luogu4396 </a:t>
            </a:r>
            <a:r>
              <a:rPr lang="en-US" altLang="zh-CN" dirty="0"/>
              <a:t>[AHOI2013]</a:t>
            </a:r>
            <a:r>
              <a:rPr lang="zh-CN" altLang="en-US" dirty="0"/>
              <a:t>作业</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查询区间</a:t>
            </a:r>
            <a:r>
              <a:rPr lang="en-US" altLang="zh-CN" sz="2800" dirty="0" smtClean="0"/>
              <a:t>[</a:t>
            </a:r>
            <a:r>
              <a:rPr lang="en-US" altLang="zh-CN" sz="2800" dirty="0" err="1" smtClean="0"/>
              <a:t>l,r</a:t>
            </a:r>
            <a:r>
              <a:rPr lang="en-US" altLang="zh-CN" sz="2800" dirty="0" smtClean="0"/>
              <a:t>]</a:t>
            </a:r>
            <a:r>
              <a:rPr lang="zh-CN" altLang="en-US" sz="2800" dirty="0" smtClean="0"/>
              <a:t>内，值域在</a:t>
            </a:r>
            <a:r>
              <a:rPr lang="en-US" altLang="zh-CN" sz="2800" dirty="0" smtClean="0"/>
              <a:t>[</a:t>
            </a:r>
            <a:r>
              <a:rPr lang="en-US" altLang="zh-CN" sz="2800" dirty="0" err="1" smtClean="0"/>
              <a:t>a,b</a:t>
            </a:r>
            <a:r>
              <a:rPr lang="en-US" altLang="zh-CN" sz="2800" dirty="0" smtClean="0"/>
              <a:t>]</a:t>
            </a:r>
            <a:r>
              <a:rPr lang="zh-CN" altLang="en-US" sz="2800" dirty="0" smtClean="0"/>
              <a:t>内，有多少不同的数</a:t>
            </a:r>
            <a:endParaRPr lang="zh-CN" altLang="en-US" sz="28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如何维护区间中不同的数个数</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升一维，记录每个数上一次出现的位置</a:t>
            </a:r>
            <a:endParaRPr lang="en-US" altLang="zh-CN" sz="2800" dirty="0" smtClean="0"/>
          </a:p>
          <a:p>
            <a:r>
              <a:rPr lang="zh-CN" altLang="en-US" sz="2800" dirty="0" smtClean="0"/>
              <a:t>（好像见过的所有维护区间中不同数个数的</a:t>
            </a:r>
            <a:r>
              <a:rPr lang="en-US" altLang="zh-CN" sz="2800" dirty="0" smtClean="0"/>
              <a:t>poly log</a:t>
            </a:r>
            <a:r>
              <a:rPr lang="zh-CN" altLang="en-US" sz="2800" dirty="0" smtClean="0"/>
              <a:t>题都是用的这个东西，无一例外）</a:t>
            </a:r>
            <a:endParaRPr lang="zh-CN" altLang="en-US" sz="28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分析这个问题</a:t>
            </a:r>
            <a:endParaRPr lang="zh-CN" altLang="en-US" dirty="0"/>
          </a:p>
        </p:txBody>
      </p:sp>
      <p:sp>
        <p:nvSpPr>
          <p:cNvPr id="5" name="内容占位符 4"/>
          <p:cNvSpPr>
            <a:spLocks noGrp="1"/>
          </p:cNvSpPr>
          <p:nvPr>
            <p:ph idx="1"/>
          </p:nvPr>
        </p:nvSpPr>
        <p:spPr/>
        <p:txBody>
          <a:bodyPr/>
          <a:lstStyle/>
          <a:p>
            <a:endParaRPr lang="en-US" altLang="zh-CN" dirty="0" smtClean="0"/>
          </a:p>
          <a:p>
            <a:pPr marL="0" indent="0">
              <a:buNone/>
            </a:pPr>
            <a:endParaRPr lang="en-US" altLang="zh-CN" dirty="0"/>
          </a:p>
          <a:p>
            <a:pPr marL="0" indent="0">
              <a:buNone/>
            </a:pPr>
            <a:endParaRPr lang="en-US" altLang="zh-CN" dirty="0"/>
          </a:p>
          <a:p>
            <a:r>
              <a:rPr lang="zh-CN" altLang="en-US" sz="2800" dirty="0" smtClean="0"/>
              <a:t>所以这个题就是个裸的三维偏序维护问题</a:t>
            </a:r>
            <a:endParaRPr lang="en-US" altLang="zh-CN" sz="2800" dirty="0"/>
          </a:p>
          <a:p>
            <a:endParaRPr lang="en-US" altLang="zh-CN" dirty="0" smtClean="0"/>
          </a:p>
          <a:p>
            <a:endParaRPr lang="zh-CN" altLang="en-US" dirty="0"/>
          </a:p>
        </p:txBody>
      </p:sp>
      <p:pic>
        <p:nvPicPr>
          <p:cNvPr id="9" name="内容占位符 3"/>
          <p:cNvPicPr>
            <a:picLocks noChangeAspect="1"/>
          </p:cNvPicPr>
          <p:nvPr/>
        </p:nvPicPr>
        <p:blipFill>
          <a:blip r:embed="rId1" cstate="print"/>
          <a:stretch>
            <a:fillRect/>
          </a:stretch>
        </p:blipFill>
        <p:spPr>
          <a:xfrm>
            <a:off x="628650" y="1690689"/>
            <a:ext cx="6093619" cy="1162248"/>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那岂不是</a:t>
            </a:r>
            <a:r>
              <a:rPr lang="en-US" altLang="zh-CN" sz="2800" dirty="0" smtClean="0"/>
              <a:t>O( logn^3 )</a:t>
            </a:r>
            <a:r>
              <a:rPr lang="zh-CN" altLang="en-US" sz="2800" dirty="0" smtClean="0"/>
              <a:t>时间单次？</a:t>
            </a:r>
            <a:endParaRPr lang="en-US" altLang="zh-CN" sz="2800" dirty="0" smtClean="0"/>
          </a:p>
          <a:p>
            <a:r>
              <a:rPr lang="zh-CN" altLang="en-US" sz="2800" dirty="0" smtClean="0"/>
              <a:t>发现这个问题其实还是一个静态问题，所以可以通过可持久化降维</a:t>
            </a:r>
            <a:endParaRPr lang="en-US" altLang="zh-CN" sz="2800" dirty="0" smtClean="0"/>
          </a:p>
          <a:p>
            <a:r>
              <a:rPr lang="zh-CN" altLang="en-US" sz="2800" dirty="0" smtClean="0"/>
              <a:t>对于二维问题用可持久化线段树可以维护</a:t>
            </a:r>
            <a:endParaRPr lang="en-US" altLang="zh-CN" sz="2800" dirty="0" smtClean="0"/>
          </a:p>
          <a:p>
            <a:r>
              <a:rPr lang="zh-CN" altLang="en-US" sz="2800" dirty="0" smtClean="0"/>
              <a:t>对于三维问题用可持久化树套树可以维护</a:t>
            </a:r>
            <a:endParaRPr lang="zh-CN" altLang="en-US" sz="2800"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喵</a:t>
            </a:r>
            <a:endParaRPr lang="zh-CN" altLang="en-US" dirty="0"/>
          </a:p>
        </p:txBody>
      </p:sp>
      <p:sp>
        <p:nvSpPr>
          <p:cNvPr id="3" name="内容占位符 2"/>
          <p:cNvSpPr>
            <a:spLocks noGrp="1"/>
          </p:cNvSpPr>
          <p:nvPr>
            <p:ph idx="1"/>
          </p:nvPr>
        </p:nvSpPr>
        <p:spPr/>
        <p:txBody>
          <a:bodyPr>
            <a:normAutofit/>
          </a:bodyPr>
          <a:lstStyle/>
          <a:p>
            <a:r>
              <a:rPr lang="zh-CN" altLang="en-US" sz="2800" dirty="0"/>
              <a:t>可持久化线段树</a:t>
            </a:r>
            <a:r>
              <a:rPr lang="zh-CN" altLang="en-US" sz="2800" dirty="0" smtClean="0"/>
              <a:t>：拿一维来可持久化，维护这一维前缀</a:t>
            </a:r>
            <a:r>
              <a:rPr lang="zh-CN" altLang="en-US" sz="2800" dirty="0"/>
              <a:t>的</a:t>
            </a:r>
            <a:r>
              <a:rPr lang="en-US" altLang="zh-CN" sz="2800" dirty="0" err="1"/>
              <a:t>Trie</a:t>
            </a:r>
            <a:r>
              <a:rPr lang="zh-CN" altLang="en-US" sz="2800" dirty="0"/>
              <a:t>（权值线段树），查询一个前缀中小于</a:t>
            </a:r>
            <a:r>
              <a:rPr lang="en-US" altLang="zh-CN" sz="2800" dirty="0"/>
              <a:t>x</a:t>
            </a:r>
            <a:r>
              <a:rPr lang="zh-CN" altLang="en-US" sz="2800" dirty="0"/>
              <a:t>的数个数，支持减法</a:t>
            </a:r>
            <a:r>
              <a:rPr lang="zh-CN" altLang="en-US" sz="2800" dirty="0" smtClean="0"/>
              <a:t>从而可以查询区间中小于</a:t>
            </a:r>
            <a:r>
              <a:rPr lang="en-US" altLang="zh-CN" sz="2800" dirty="0" smtClean="0"/>
              <a:t>x</a:t>
            </a:r>
            <a:r>
              <a:rPr lang="zh-CN" altLang="en-US" sz="2800" dirty="0" smtClean="0"/>
              <a:t>的数个数</a:t>
            </a:r>
            <a:endParaRPr lang="en-US" altLang="zh-CN" sz="2800" dirty="0" smtClean="0"/>
          </a:p>
          <a:p>
            <a:r>
              <a:rPr lang="zh-CN" altLang="en-US" sz="2800" dirty="0" smtClean="0"/>
              <a:t>可持久化树套树：</a:t>
            </a:r>
            <a:r>
              <a:rPr lang="zh-CN" altLang="en-US" sz="2800" dirty="0"/>
              <a:t>拿一维来可持久化，维护这一维</a:t>
            </a:r>
            <a:r>
              <a:rPr lang="zh-CN" altLang="en-US" sz="2800" dirty="0" smtClean="0"/>
              <a:t>前缀的树套树，查询一个前缀中第一维小于</a:t>
            </a:r>
            <a:r>
              <a:rPr lang="en-US" altLang="zh-CN" sz="2800" dirty="0" smtClean="0"/>
              <a:t>x</a:t>
            </a:r>
            <a:r>
              <a:rPr lang="zh-CN" altLang="en-US" sz="2800" dirty="0" smtClean="0"/>
              <a:t>，第二维小于</a:t>
            </a:r>
            <a:r>
              <a:rPr lang="en-US" altLang="zh-CN" sz="2800" dirty="0" smtClean="0"/>
              <a:t>y</a:t>
            </a:r>
            <a:r>
              <a:rPr lang="zh-CN" altLang="en-US" sz="2800" dirty="0" smtClean="0"/>
              <a:t>的数个数</a:t>
            </a:r>
            <a:r>
              <a:rPr lang="zh-CN" altLang="en-US" sz="2800" dirty="0"/>
              <a:t>支持减法从而可以查询区间</a:t>
            </a:r>
            <a:r>
              <a:rPr lang="zh-CN" altLang="en-US" sz="2800" dirty="0" smtClean="0"/>
              <a:t>中第一维小于</a:t>
            </a:r>
            <a:r>
              <a:rPr lang="en-US" altLang="zh-CN" sz="2800" dirty="0" smtClean="0"/>
              <a:t>x</a:t>
            </a:r>
            <a:r>
              <a:rPr lang="zh-CN" altLang="en-US" sz="2800" dirty="0" smtClean="0"/>
              <a:t>，第二维小于</a:t>
            </a:r>
            <a:r>
              <a:rPr lang="en-US" altLang="zh-CN" sz="2800" dirty="0" smtClean="0"/>
              <a:t>y</a:t>
            </a:r>
            <a:r>
              <a:rPr lang="zh-CN" altLang="en-US" sz="2800" dirty="0" smtClean="0"/>
              <a:t>的</a:t>
            </a:r>
            <a:r>
              <a:rPr lang="zh-CN" altLang="en-US" sz="2800" dirty="0"/>
              <a:t>数个数</a:t>
            </a:r>
            <a:endParaRPr lang="en-US" altLang="zh-CN" sz="2800" dirty="0"/>
          </a:p>
          <a:p>
            <a:endParaRPr lang="en-US" altLang="zh-CN" sz="2800" dirty="0" smtClean="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可持久化</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所以可持久化就是在静态问题上可以降低一维</a:t>
            </a:r>
            <a:endParaRPr lang="zh-CN" alt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的插入</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先给这个节点分配一个随机的堆权值</a:t>
            </a:r>
            <a:endParaRPr lang="en-US" altLang="zh-CN" sz="2800" dirty="0" smtClean="0"/>
          </a:p>
          <a:p>
            <a:r>
              <a:rPr lang="zh-CN" altLang="en-US" sz="2800" dirty="0"/>
              <a:t>然</a:t>
            </a:r>
            <a:r>
              <a:rPr lang="zh-CN" altLang="en-US" sz="2800" dirty="0" smtClean="0"/>
              <a:t>后把这个节点按照</a:t>
            </a:r>
            <a:r>
              <a:rPr lang="en-US" altLang="zh-CN" sz="2800" dirty="0" err="1" smtClean="0"/>
              <a:t>bst</a:t>
            </a:r>
            <a:r>
              <a:rPr lang="zh-CN" altLang="en-US" sz="2800" dirty="0" smtClean="0"/>
              <a:t>的规则插入到一个叶子上：</a:t>
            </a:r>
            <a:endParaRPr lang="en-US" altLang="zh-CN" sz="2800" dirty="0" smtClean="0"/>
          </a:p>
          <a:p>
            <a:r>
              <a:rPr lang="zh-CN" altLang="en-US" sz="2800" dirty="0" smtClean="0"/>
              <a:t>从</a:t>
            </a:r>
            <a:r>
              <a:rPr lang="zh-CN" altLang="en-US" sz="2800" dirty="0"/>
              <a:t>根节点开始，逐个判断当前节点的值与插入值的大小关系。如果插入值小于当前节点值，则递归至左儿子；大于则递归至右儿子；</a:t>
            </a:r>
            <a:endParaRPr lang="en-US" altLang="zh-CN" sz="2800" dirty="0" smtClean="0"/>
          </a:p>
          <a:p>
            <a:r>
              <a:rPr lang="zh-CN" altLang="en-US" sz="2800" dirty="0" smtClean="0"/>
              <a:t>然后通过旋转来调整，使得</a:t>
            </a:r>
            <a:r>
              <a:rPr lang="en-US" altLang="zh-CN" sz="2800" dirty="0" err="1" smtClean="0"/>
              <a:t>treap</a:t>
            </a:r>
            <a:r>
              <a:rPr lang="zh-CN" altLang="en-US" sz="2800" dirty="0" smtClean="0"/>
              <a:t>满足堆性质</a:t>
            </a:r>
            <a:endParaRPr lang="zh-CN" altLang="en-US" sz="28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离线</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1.</a:t>
            </a:r>
            <a:r>
              <a:rPr lang="zh-CN" altLang="en-US" sz="2800" dirty="0" smtClean="0"/>
              <a:t>分治代替可持久化</a:t>
            </a:r>
            <a:endParaRPr lang="en-US" altLang="zh-CN" sz="2800" dirty="0" smtClean="0"/>
          </a:p>
          <a:p>
            <a:r>
              <a:rPr lang="en-US" altLang="zh-CN" sz="2800" dirty="0" smtClean="0"/>
              <a:t>2.</a:t>
            </a:r>
            <a:r>
              <a:rPr lang="zh-CN" altLang="en-US" sz="2800" dirty="0" smtClean="0"/>
              <a:t>其他离线降维方法</a:t>
            </a:r>
            <a:endParaRPr lang="zh-CN" altLang="en-US" sz="280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分治</a:t>
            </a:r>
            <a:endParaRPr lang="zh-CN" altLang="en-US" dirty="0"/>
          </a:p>
        </p:txBody>
      </p:sp>
      <p:sp>
        <p:nvSpPr>
          <p:cNvPr id="3" name="内容占位符 2"/>
          <p:cNvSpPr>
            <a:spLocks noGrp="1"/>
          </p:cNvSpPr>
          <p:nvPr>
            <p:ph idx="1"/>
          </p:nvPr>
        </p:nvSpPr>
        <p:spPr/>
        <p:txBody>
          <a:bodyPr/>
          <a:lstStyle/>
          <a:p>
            <a:r>
              <a:rPr lang="zh-CN" altLang="en-US" sz="2800" dirty="0"/>
              <a:t>即用分治代替可持久化从而降维</a:t>
            </a:r>
            <a:endParaRPr lang="en-US" altLang="zh-CN" sz="2800" dirty="0"/>
          </a:p>
          <a:p>
            <a:r>
              <a:rPr lang="zh-CN" altLang="en-US" sz="2800" dirty="0"/>
              <a:t>一般被称作</a:t>
            </a:r>
            <a:r>
              <a:rPr lang="zh-CN" altLang="en-US" sz="2800" dirty="0" smtClean="0"/>
              <a:t>“整体二分”，“</a:t>
            </a:r>
            <a:r>
              <a:rPr lang="en-US" altLang="zh-CN" sz="2800" dirty="0" err="1" smtClean="0"/>
              <a:t>cdq</a:t>
            </a:r>
            <a:r>
              <a:rPr lang="zh-CN" altLang="en-US" sz="2800" dirty="0" smtClean="0"/>
              <a:t>分治”</a:t>
            </a:r>
            <a:endParaRPr lang="zh-CN" altLang="en-US" sz="2800" dirty="0"/>
          </a:p>
          <a:p>
            <a:endParaRPr lang="zh-CN" alt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Luogu4054 [JSOI2009]</a:t>
            </a:r>
            <a:r>
              <a:rPr lang="zh-CN" altLang="en-US" dirty="0" smtClean="0"/>
              <a:t>计数问题</a:t>
            </a:r>
            <a:endParaRPr lang="zh-CN" altLang="en-US" dirty="0"/>
          </a:p>
        </p:txBody>
      </p:sp>
      <p:sp>
        <p:nvSpPr>
          <p:cNvPr id="3" name="内容占位符 2"/>
          <p:cNvSpPr>
            <a:spLocks noGrp="1"/>
          </p:cNvSpPr>
          <p:nvPr>
            <p:ph idx="1"/>
          </p:nvPr>
        </p:nvSpPr>
        <p:spPr/>
        <p:txBody>
          <a:bodyPr>
            <a:normAutofit/>
          </a:bodyPr>
          <a:lstStyle/>
          <a:p>
            <a:r>
              <a:rPr lang="zh-CN" altLang="en-US" sz="2800" dirty="0"/>
              <a:t>一个</a:t>
            </a:r>
            <a:r>
              <a:rPr lang="en-US" altLang="zh-CN" sz="2800" dirty="0"/>
              <a:t>n*m</a:t>
            </a:r>
            <a:r>
              <a:rPr lang="zh-CN" altLang="en-US" sz="2800" dirty="0"/>
              <a:t>的方格，初始时每个格子有一个整数权值。接下来每次有</a:t>
            </a:r>
            <a:r>
              <a:rPr lang="en-US" altLang="zh-CN" sz="2800" dirty="0"/>
              <a:t>2</a:t>
            </a:r>
            <a:r>
              <a:rPr lang="zh-CN" altLang="en-US" sz="2800" dirty="0"/>
              <a:t>种操作：</a:t>
            </a:r>
            <a:endParaRPr lang="zh-CN" altLang="en-US" sz="2800" dirty="0"/>
          </a:p>
          <a:p>
            <a:r>
              <a:rPr lang="zh-CN" altLang="en-US" sz="2800" dirty="0"/>
              <a:t>改变一个格子的权值；</a:t>
            </a:r>
            <a:endParaRPr lang="zh-CN" altLang="en-US" sz="2800" dirty="0"/>
          </a:p>
          <a:p>
            <a:r>
              <a:rPr lang="zh-CN" altLang="en-US" sz="2800" dirty="0"/>
              <a:t>求一个子矩阵中某种特定权值出现的个数。</a:t>
            </a:r>
            <a:endParaRPr lang="zh-CN" altLang="en-US" sz="2800" dirty="0"/>
          </a:p>
          <a:p>
            <a:endParaRPr lang="en-US" altLang="zh-CN" sz="2800" dirty="0" smtClean="0"/>
          </a:p>
          <a:p>
            <a:r>
              <a:rPr lang="en-US" altLang="zh-CN" sz="2800" dirty="0" err="1" smtClean="0"/>
              <a:t>n,m</a:t>
            </a:r>
            <a:r>
              <a:rPr lang="en-US" altLang="zh-CN" sz="2800" dirty="0" smtClean="0"/>
              <a:t>&lt;=300,</a:t>
            </a:r>
            <a:r>
              <a:rPr lang="zh-CN" altLang="en-US" sz="2800" dirty="0" smtClean="0"/>
              <a:t>值</a:t>
            </a:r>
            <a:r>
              <a:rPr lang="en-US" altLang="zh-CN" sz="2800" dirty="0" smtClean="0"/>
              <a:t>&lt;=100,q&lt;=2e5</a:t>
            </a:r>
            <a:endParaRPr lang="zh-CN" altLang="en-US" sz="28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a:t>翻译：有</a:t>
            </a:r>
            <a:r>
              <a:rPr lang="en-US" altLang="zh-CN" sz="2800" dirty="0" smtClean="0"/>
              <a:t>n</a:t>
            </a:r>
            <a:r>
              <a:rPr lang="zh-CN" altLang="en-US" sz="2800" dirty="0" smtClean="0"/>
              <a:t>*</a:t>
            </a:r>
            <a:r>
              <a:rPr lang="en-US" altLang="zh-CN" sz="2800" dirty="0" smtClean="0"/>
              <a:t>m</a:t>
            </a:r>
            <a:r>
              <a:rPr lang="zh-CN" altLang="en-US" sz="2800" dirty="0" smtClean="0"/>
              <a:t>个点，每个点有三个权值</a:t>
            </a:r>
            <a:r>
              <a:rPr lang="en-US" altLang="zh-CN" sz="2800" dirty="0" smtClean="0"/>
              <a:t>xi</a:t>
            </a:r>
            <a:r>
              <a:rPr lang="zh-CN" altLang="en-US" sz="2800" dirty="0" smtClean="0"/>
              <a:t>，</a:t>
            </a:r>
            <a:r>
              <a:rPr lang="en-US" altLang="zh-CN" sz="2800" dirty="0" err="1" smtClean="0"/>
              <a:t>yi</a:t>
            </a:r>
            <a:r>
              <a:rPr lang="zh-CN" altLang="en-US" sz="2800" dirty="0" smtClean="0"/>
              <a:t>，</a:t>
            </a:r>
            <a:r>
              <a:rPr lang="en-US" altLang="zh-CN" sz="2800" dirty="0" err="1" smtClean="0"/>
              <a:t>zi</a:t>
            </a:r>
            <a:endParaRPr lang="en-US" altLang="zh-CN" sz="2800" dirty="0" smtClean="0"/>
          </a:p>
          <a:p>
            <a:r>
              <a:rPr lang="en-US" altLang="zh-CN" sz="2800" dirty="0" smtClean="0"/>
              <a:t>1.</a:t>
            </a:r>
            <a:r>
              <a:rPr lang="zh-CN" altLang="en-US" sz="2800" dirty="0" smtClean="0"/>
              <a:t>把一个点的</a:t>
            </a:r>
            <a:r>
              <a:rPr lang="en-US" altLang="zh-CN" sz="2800" dirty="0" err="1" smtClean="0"/>
              <a:t>zi</a:t>
            </a:r>
            <a:r>
              <a:rPr lang="zh-CN" altLang="en-US" sz="2800" dirty="0" smtClean="0"/>
              <a:t>进行修改</a:t>
            </a:r>
            <a:endParaRPr lang="en-US" altLang="zh-CN" sz="2800" dirty="0" smtClean="0"/>
          </a:p>
          <a:p>
            <a:r>
              <a:rPr lang="en-US" altLang="zh-CN" sz="2800" dirty="0" smtClean="0"/>
              <a:t>2.</a:t>
            </a:r>
            <a:r>
              <a:rPr lang="zh-CN" altLang="en-US" sz="2800" dirty="0" smtClean="0"/>
              <a:t>查询有多少点满足</a:t>
            </a:r>
            <a:endParaRPr lang="en-US" altLang="zh-CN" sz="2800" dirty="0"/>
          </a:p>
          <a:p>
            <a:r>
              <a:rPr lang="en-US" altLang="zh-CN" sz="2800" dirty="0" smtClean="0"/>
              <a:t>l1&lt;=xi&lt;=r1</a:t>
            </a:r>
            <a:endParaRPr lang="en-US" altLang="zh-CN" sz="2800" dirty="0" smtClean="0"/>
          </a:p>
          <a:p>
            <a:r>
              <a:rPr lang="en-US" altLang="zh-CN" sz="2800" dirty="0" smtClean="0"/>
              <a:t>l2&lt;=</a:t>
            </a:r>
            <a:r>
              <a:rPr lang="en-US" altLang="zh-CN" sz="2800" dirty="0" err="1" smtClean="0"/>
              <a:t>yi</a:t>
            </a:r>
            <a:r>
              <a:rPr lang="en-US" altLang="zh-CN" sz="2800" dirty="0" smtClean="0"/>
              <a:t>&lt;=r2</a:t>
            </a:r>
            <a:endParaRPr lang="en-US" altLang="zh-CN" sz="2800" dirty="0" smtClean="0"/>
          </a:p>
          <a:p>
            <a:r>
              <a:rPr lang="en-US" altLang="zh-CN" sz="2800" dirty="0" smtClean="0"/>
              <a:t>l3=</a:t>
            </a:r>
            <a:r>
              <a:rPr lang="en-US" altLang="zh-CN" sz="2800" dirty="0" err="1" smtClean="0"/>
              <a:t>zi</a:t>
            </a:r>
            <a:endParaRPr lang="en-US" altLang="zh-CN" sz="2800" dirty="0"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可以发现，这个是一个三维的偏序维护问题</a:t>
            </a:r>
            <a:endParaRPr lang="en-US" altLang="zh-CN" sz="2800" dirty="0" smtClean="0"/>
          </a:p>
          <a:p>
            <a:r>
              <a:rPr lang="zh-CN" altLang="en-US" sz="2800" dirty="0" smtClean="0"/>
              <a:t>有一个</a:t>
            </a:r>
            <a:r>
              <a:rPr lang="en-US" altLang="zh-CN" sz="2800" dirty="0" smtClean="0"/>
              <a:t>O( logn^3 )</a:t>
            </a:r>
            <a:r>
              <a:rPr lang="zh-CN" altLang="en-US" sz="2800" dirty="0" smtClean="0"/>
              <a:t>单次的方法</a:t>
            </a:r>
            <a:endParaRPr lang="zh-CN" altLang="en-US" sz="28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可以发现</a:t>
            </a:r>
            <a:r>
              <a:rPr lang="en-US" altLang="zh-CN" sz="2800" dirty="0" smtClean="0"/>
              <a:t>xi</a:t>
            </a:r>
            <a:r>
              <a:rPr lang="zh-CN" altLang="en-US" sz="2800" dirty="0" smtClean="0"/>
              <a:t>，</a:t>
            </a:r>
            <a:r>
              <a:rPr lang="en-US" altLang="zh-CN" sz="2800" dirty="0" err="1" smtClean="0"/>
              <a:t>yi</a:t>
            </a:r>
            <a:r>
              <a:rPr lang="zh-CN" altLang="en-US" sz="2800" dirty="0" smtClean="0"/>
              <a:t>，</a:t>
            </a:r>
            <a:r>
              <a:rPr lang="en-US" altLang="zh-CN" sz="2800" dirty="0" err="1" smtClean="0"/>
              <a:t>zi</a:t>
            </a:r>
            <a:r>
              <a:rPr lang="zh-CN" altLang="en-US" sz="2800" dirty="0" smtClean="0"/>
              <a:t>只有</a:t>
            </a:r>
            <a:r>
              <a:rPr lang="en-US" altLang="zh-CN" sz="2800" dirty="0" smtClean="0"/>
              <a:t>300</a:t>
            </a:r>
            <a:r>
              <a:rPr lang="zh-CN" altLang="en-US" sz="2800" dirty="0" smtClean="0"/>
              <a:t>，所以可以用三维树状数组维护</a:t>
            </a:r>
            <a:endParaRPr lang="en-US" altLang="zh-CN" sz="2800" dirty="0" smtClean="0"/>
          </a:p>
          <a:p>
            <a:r>
              <a:rPr lang="zh-CN" altLang="en-US" sz="2800" dirty="0" smtClean="0"/>
              <a:t>然后发现</a:t>
            </a:r>
            <a:r>
              <a:rPr lang="en-US" altLang="zh-CN" sz="2800" dirty="0" err="1" smtClean="0"/>
              <a:t>zi</a:t>
            </a:r>
            <a:r>
              <a:rPr lang="zh-CN" altLang="en-US" sz="2800" dirty="0" smtClean="0"/>
              <a:t>这一维只查询</a:t>
            </a:r>
            <a:r>
              <a:rPr lang="en-US" altLang="zh-CN" sz="2800" dirty="0" smtClean="0"/>
              <a:t>[</a:t>
            </a:r>
            <a:r>
              <a:rPr lang="en-US" altLang="zh-CN" sz="2800" dirty="0" err="1" smtClean="0"/>
              <a:t>zi</a:t>
            </a:r>
            <a:r>
              <a:rPr lang="en-US" altLang="zh-CN" sz="2800" dirty="0" smtClean="0"/>
              <a:t>==l3]</a:t>
            </a:r>
            <a:r>
              <a:rPr lang="zh-CN" altLang="en-US" sz="2800" dirty="0" smtClean="0"/>
              <a:t>的所有点</a:t>
            </a:r>
            <a:endParaRPr lang="en-US" altLang="zh-CN" sz="2800" dirty="0" smtClean="0"/>
          </a:p>
          <a:p>
            <a:r>
              <a:rPr lang="zh-CN" altLang="en-US" sz="2800" dirty="0" smtClean="0"/>
              <a:t>所以可以通过开</a:t>
            </a:r>
            <a:r>
              <a:rPr lang="en-US" altLang="zh-CN" sz="2800" dirty="0" smtClean="0"/>
              <a:t>100</a:t>
            </a:r>
            <a:r>
              <a:rPr lang="zh-CN" altLang="en-US" sz="2800" dirty="0" smtClean="0"/>
              <a:t>个二维树状数组来去掉</a:t>
            </a:r>
            <a:r>
              <a:rPr lang="en-US" altLang="zh-CN" sz="2800" dirty="0" err="1" smtClean="0"/>
              <a:t>zi</a:t>
            </a:r>
            <a:r>
              <a:rPr lang="zh-CN" altLang="en-US" sz="2800" dirty="0" smtClean="0"/>
              <a:t>这一维</a:t>
            </a:r>
            <a:endParaRPr lang="en-US" altLang="zh-CN" sz="2800" dirty="0" smtClean="0"/>
          </a:p>
          <a:p>
            <a:r>
              <a:rPr lang="zh-CN" altLang="en-US" sz="2800" dirty="0" smtClean="0"/>
              <a:t>于是就变成了一个单点修改，矩形和的题了</a:t>
            </a:r>
            <a:endParaRPr lang="en-US" altLang="zh-CN" sz="2800" dirty="0" smtClean="0"/>
          </a:p>
          <a:p>
            <a:r>
              <a:rPr lang="zh-CN" altLang="en-US" sz="2800" dirty="0" smtClean="0"/>
              <a:t>时间复杂度</a:t>
            </a:r>
            <a:r>
              <a:rPr lang="en-US" altLang="zh-CN" sz="2800" dirty="0" smtClean="0"/>
              <a:t>O( logn^2 )</a:t>
            </a:r>
            <a:r>
              <a:rPr lang="zh-CN" altLang="en-US" sz="2800" dirty="0" smtClean="0"/>
              <a:t>单次</a:t>
            </a:r>
            <a:endParaRPr lang="zh-CN" altLang="en-US" sz="2800"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Luogu3332 [ZJOI2013]K</a:t>
            </a:r>
            <a:r>
              <a:rPr lang="zh-CN" altLang="en-US" dirty="0"/>
              <a:t>大数查询</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1.</a:t>
            </a:r>
            <a:r>
              <a:rPr lang="zh-CN" altLang="en-US" sz="2800" dirty="0" smtClean="0"/>
              <a:t>区间</a:t>
            </a:r>
            <a:r>
              <a:rPr lang="en-US" altLang="zh-CN" sz="2800" dirty="0" smtClean="0"/>
              <a:t>[</a:t>
            </a:r>
            <a:r>
              <a:rPr lang="en-US" altLang="zh-CN" sz="2800" dirty="0" err="1" smtClean="0"/>
              <a:t>l,r</a:t>
            </a:r>
            <a:r>
              <a:rPr lang="en-US" altLang="zh-CN" sz="2800" dirty="0" smtClean="0"/>
              <a:t>]</a:t>
            </a:r>
            <a:r>
              <a:rPr lang="zh-CN" altLang="en-US" sz="2800" dirty="0" smtClean="0"/>
              <a:t>插入</a:t>
            </a:r>
            <a:r>
              <a:rPr lang="en-US" altLang="zh-CN" sz="2800" dirty="0" smtClean="0"/>
              <a:t>x</a:t>
            </a:r>
            <a:endParaRPr lang="en-US" altLang="zh-CN" sz="2800" dirty="0" smtClean="0"/>
          </a:p>
          <a:p>
            <a:r>
              <a:rPr lang="zh-CN" altLang="en-US" sz="2800" dirty="0" smtClean="0"/>
              <a:t>（这里的插入指的是在每个位置上面放上一个新的数，不是每个数旁边放一个，可以看作每个位置是一个</a:t>
            </a:r>
            <a:r>
              <a:rPr lang="en-US" altLang="zh-CN" sz="2800" dirty="0" smtClean="0"/>
              <a:t>vector</a:t>
            </a:r>
            <a:r>
              <a:rPr lang="zh-CN" altLang="en-US" sz="2800" dirty="0" smtClean="0"/>
              <a:t>，在区间</a:t>
            </a:r>
            <a:r>
              <a:rPr lang="en-US" altLang="zh-CN" sz="2800" dirty="0" err="1" smtClean="0"/>
              <a:t>push_back</a:t>
            </a:r>
            <a:r>
              <a:rPr lang="zh-CN" altLang="en-US" sz="2800" dirty="0" smtClean="0"/>
              <a:t>了一下</a:t>
            </a:r>
            <a:r>
              <a:rPr lang="en-US" altLang="zh-CN" sz="2800" dirty="0" smtClean="0"/>
              <a:t>x</a:t>
            </a:r>
            <a:r>
              <a:rPr lang="zh-CN" altLang="en-US" sz="2800" dirty="0" smtClean="0"/>
              <a:t>）</a:t>
            </a:r>
            <a:endParaRPr lang="en-US" altLang="zh-CN" sz="2800" dirty="0" smtClean="0"/>
          </a:p>
          <a:p>
            <a:r>
              <a:rPr lang="en-US" altLang="zh-CN" sz="2800" dirty="0" smtClean="0"/>
              <a:t>2.</a:t>
            </a:r>
            <a:r>
              <a:rPr lang="zh-CN" altLang="en-US" sz="2800" dirty="0" smtClean="0"/>
              <a:t>区间</a:t>
            </a:r>
            <a:r>
              <a:rPr lang="en-US" altLang="zh-CN" sz="2800" dirty="0" smtClean="0"/>
              <a:t>kth</a:t>
            </a:r>
            <a:endParaRPr lang="en-US" altLang="zh-CN" sz="2800" dirty="0"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翻译：有</a:t>
            </a:r>
            <a:r>
              <a:rPr lang="en-US" altLang="zh-CN" sz="2800" dirty="0" smtClean="0"/>
              <a:t>n</a:t>
            </a:r>
            <a:r>
              <a:rPr lang="zh-CN" altLang="en-US" sz="2800" dirty="0" smtClean="0"/>
              <a:t>个点，每个点有权值</a:t>
            </a:r>
            <a:r>
              <a:rPr lang="en-US" altLang="zh-CN" sz="2800" dirty="0" err="1" smtClean="0"/>
              <a:t>ai,bi</a:t>
            </a:r>
            <a:endParaRPr lang="en-US" altLang="zh-CN" sz="2800" dirty="0" smtClean="0"/>
          </a:p>
          <a:p>
            <a:r>
              <a:rPr lang="en-US" altLang="zh-CN" sz="2800" dirty="0" smtClean="0"/>
              <a:t>1.</a:t>
            </a:r>
            <a:r>
              <a:rPr lang="zh-CN" altLang="en-US" sz="2800" dirty="0" smtClean="0"/>
              <a:t>加入</a:t>
            </a:r>
            <a:r>
              <a:rPr lang="en-US" altLang="zh-CN" sz="2800" dirty="0" smtClean="0"/>
              <a:t>(l1,x),(l1+1,x)…(r1,x)</a:t>
            </a:r>
            <a:r>
              <a:rPr lang="zh-CN" altLang="en-US" sz="2800" dirty="0" smtClean="0"/>
              <a:t>这些点</a:t>
            </a:r>
            <a:endParaRPr lang="en-US" altLang="zh-CN" sz="2800" dirty="0" smtClean="0"/>
          </a:p>
          <a:p>
            <a:r>
              <a:rPr lang="en-US" altLang="zh-CN" sz="2800" dirty="0" smtClean="0"/>
              <a:t>2.</a:t>
            </a:r>
            <a:r>
              <a:rPr lang="zh-CN" altLang="en-US" sz="2800" dirty="0" smtClean="0"/>
              <a:t>求满足</a:t>
            </a:r>
            <a:r>
              <a:rPr lang="en-US" altLang="zh-CN" sz="2800" dirty="0" smtClean="0"/>
              <a:t>l1&lt;=</a:t>
            </a:r>
            <a:r>
              <a:rPr lang="en-US" altLang="zh-CN" sz="2800" dirty="0" err="1" smtClean="0"/>
              <a:t>ai</a:t>
            </a:r>
            <a:r>
              <a:rPr lang="en-US" altLang="zh-CN" sz="2800" dirty="0" smtClean="0"/>
              <a:t>&lt;=r1</a:t>
            </a:r>
            <a:r>
              <a:rPr lang="zh-CN" altLang="en-US" sz="2800" dirty="0" smtClean="0"/>
              <a:t>的所有点中</a:t>
            </a:r>
            <a:r>
              <a:rPr lang="en-US" altLang="zh-CN" sz="2800" dirty="0" smtClean="0"/>
              <a:t>bi</a:t>
            </a:r>
            <a:r>
              <a:rPr lang="zh-CN" altLang="en-US" sz="2800" dirty="0" smtClean="0"/>
              <a:t>的</a:t>
            </a:r>
            <a:r>
              <a:rPr lang="en-US" altLang="zh-CN" sz="2800" dirty="0" smtClean="0"/>
              <a:t>kth</a:t>
            </a:r>
            <a:endParaRPr lang="en-US" altLang="zh-CN" sz="2800" dirty="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怎么做呢</a:t>
            </a:r>
            <a:endParaRPr lang="en-US" altLang="zh-CN" sz="2800" dirty="0" smtClean="0"/>
          </a:p>
          <a:p>
            <a:r>
              <a:rPr lang="zh-CN" altLang="en-US" sz="2800" dirty="0" smtClean="0"/>
              <a:t>按照套路我们先建一个树套树</a:t>
            </a:r>
            <a:endParaRPr lang="en-US" altLang="zh-CN" sz="2800" dirty="0" smtClean="0"/>
          </a:p>
          <a:p>
            <a:r>
              <a:rPr lang="zh-CN" altLang="en-US" sz="2800" dirty="0" smtClean="0"/>
              <a:t>但是发现一个问题：区间插入的操作无法高效地在外层树上实现，因为无法打标记</a:t>
            </a:r>
            <a:endParaRPr lang="zh-CN" altLang="en-US" sz="2800"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发现区间插入这个操作不好维护，可以考虑把位置和权值两维交换一下</a:t>
            </a:r>
            <a:endParaRPr lang="en-US" altLang="zh-CN" sz="2800" dirty="0" smtClean="0"/>
          </a:p>
          <a:p>
            <a:endParaRPr lang="en-US" altLang="zh-CN" sz="2800" dirty="0"/>
          </a:p>
          <a:p>
            <a:r>
              <a:rPr lang="zh-CN" altLang="en-US" sz="2800" dirty="0" smtClean="0"/>
              <a:t>于是从加入</a:t>
            </a:r>
            <a:r>
              <a:rPr lang="en-US" altLang="zh-CN" sz="2800" dirty="0"/>
              <a:t>(l1,x),(l1+1,x)…(r1,x)</a:t>
            </a:r>
            <a:r>
              <a:rPr lang="zh-CN" altLang="en-US" sz="2800" dirty="0"/>
              <a:t>这些</a:t>
            </a:r>
            <a:r>
              <a:rPr lang="zh-CN" altLang="en-US" sz="2800" dirty="0" smtClean="0"/>
              <a:t>点</a:t>
            </a:r>
            <a:endParaRPr lang="en-US" altLang="zh-CN" sz="2800" dirty="0" smtClean="0"/>
          </a:p>
          <a:p>
            <a:r>
              <a:rPr lang="zh-CN" altLang="en-US" sz="2800" dirty="0" smtClean="0"/>
              <a:t>变为了在</a:t>
            </a:r>
            <a:r>
              <a:rPr lang="en-US" altLang="zh-CN" sz="2800" dirty="0" smtClean="0"/>
              <a:t>x</a:t>
            </a:r>
            <a:r>
              <a:rPr lang="zh-CN" altLang="en-US" sz="2800" dirty="0" smtClean="0"/>
              <a:t>位置加入</a:t>
            </a:r>
            <a:r>
              <a:rPr lang="en-US" altLang="zh-CN" sz="2800" dirty="0" smtClean="0"/>
              <a:t>[l1,r1]</a:t>
            </a:r>
            <a:r>
              <a:rPr lang="zh-CN" altLang="en-US" sz="2800" dirty="0" smtClean="0"/>
              <a:t>这些点</a:t>
            </a:r>
            <a:endParaRPr lang="en-US" altLang="zh-CN" sz="2800" dirty="0" smtClean="0"/>
          </a:p>
          <a:p>
            <a:r>
              <a:rPr lang="zh-CN" altLang="en-US" sz="2800" dirty="0" smtClean="0"/>
              <a:t>从一个树套树的外层树区间修改，内层树单点修改</a:t>
            </a:r>
            <a:endParaRPr lang="en-US" altLang="zh-CN" sz="2800" dirty="0" smtClean="0"/>
          </a:p>
          <a:p>
            <a:r>
              <a:rPr lang="zh-CN" altLang="en-US" sz="2800" dirty="0" smtClean="0"/>
              <a:t>变为了一个树套树外层树单点修改，内层树区间修改</a:t>
            </a:r>
            <a:endParaRPr lang="en-US" altLang="zh-CN" sz="2800" dirty="0" smtClean="0"/>
          </a:p>
          <a:p>
            <a:endParaRPr lang="en-US" altLang="zh-CN"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1" cstate="print"/>
          <a:srcRect/>
          <a:stretch>
            <a:fillRect/>
          </a:stretch>
        </p:blipFill>
        <p:spPr bwMode="auto">
          <a:xfrm>
            <a:off x="395535" y="1556791"/>
            <a:ext cx="7645232" cy="4824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a:t>现在有了一</a:t>
            </a:r>
            <a:r>
              <a:rPr lang="zh-CN" altLang="en-US" sz="2800" dirty="0" smtClean="0"/>
              <a:t>个</a:t>
            </a:r>
            <a:r>
              <a:rPr lang="zh-CN" altLang="en-US" sz="2800" dirty="0"/>
              <a:t>时间复杂</a:t>
            </a:r>
            <a:r>
              <a:rPr lang="zh-CN" altLang="en-US" sz="2800" dirty="0" smtClean="0"/>
              <a:t>度</a:t>
            </a:r>
            <a:r>
              <a:rPr lang="en-US" altLang="zh-CN" sz="2800" dirty="0" smtClean="0"/>
              <a:t>O</a:t>
            </a:r>
            <a:r>
              <a:rPr lang="en-US" altLang="zh-CN" sz="2800" dirty="0"/>
              <a:t>( logn^3 )</a:t>
            </a:r>
            <a:r>
              <a:rPr lang="zh-CN" altLang="en-US" sz="2800" dirty="0"/>
              <a:t>单次的</a:t>
            </a:r>
            <a:r>
              <a:rPr lang="zh-CN" altLang="en-US" sz="2800" dirty="0" smtClean="0"/>
              <a:t>做法：</a:t>
            </a:r>
            <a:endParaRPr lang="en-US" altLang="zh-CN" sz="2800" dirty="0" smtClean="0"/>
          </a:p>
          <a:p>
            <a:r>
              <a:rPr lang="zh-CN" altLang="en-US" sz="2800" dirty="0" smtClean="0"/>
              <a:t>每次二分答案一个</a:t>
            </a:r>
            <a:r>
              <a:rPr lang="en-US" altLang="zh-CN" sz="2800" dirty="0" smtClean="0"/>
              <a:t>log</a:t>
            </a:r>
            <a:endParaRPr lang="en-US" altLang="zh-CN" sz="2800" dirty="0" smtClean="0"/>
          </a:p>
          <a:p>
            <a:r>
              <a:rPr lang="zh-CN" altLang="en-US" sz="2800" dirty="0" smtClean="0"/>
              <a:t>树套树两个</a:t>
            </a:r>
            <a:r>
              <a:rPr lang="en-US" altLang="zh-CN" sz="2800" dirty="0" smtClean="0"/>
              <a:t>log</a:t>
            </a:r>
            <a:endParaRPr lang="zh-CN" altLang="en-US" sz="2800"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区间</a:t>
            </a:r>
            <a:r>
              <a:rPr lang="en-US" altLang="zh-CN" sz="2800" dirty="0" smtClean="0"/>
              <a:t>kth</a:t>
            </a:r>
            <a:r>
              <a:rPr lang="zh-CN" altLang="en-US" sz="2800" dirty="0" smtClean="0"/>
              <a:t>是可以在多个数据结构上一起二分来实现的，在外层二分答案，内层</a:t>
            </a:r>
            <a:r>
              <a:rPr lang="en-US" altLang="zh-CN" sz="2800" dirty="0" smtClean="0"/>
              <a:t>check</a:t>
            </a:r>
            <a:r>
              <a:rPr lang="zh-CN" altLang="en-US" sz="2800" dirty="0" smtClean="0"/>
              <a:t>实质上浪费了一个</a:t>
            </a:r>
            <a:r>
              <a:rPr lang="en-US" altLang="zh-CN" sz="2800" dirty="0" smtClean="0"/>
              <a:t>log</a:t>
            </a:r>
            <a:endParaRPr lang="en-US" altLang="zh-CN" sz="2800" dirty="0" smtClean="0"/>
          </a:p>
          <a:p>
            <a:endParaRPr lang="en-US" altLang="zh-CN" sz="2800" dirty="0"/>
          </a:p>
          <a:p>
            <a:r>
              <a:rPr lang="zh-CN" altLang="en-US" sz="2800" dirty="0" smtClean="0"/>
              <a:t>于是可以做到时间复杂度</a:t>
            </a:r>
            <a:r>
              <a:rPr lang="en-US" altLang="zh-CN" sz="2800" dirty="0" smtClean="0"/>
              <a:t>O( logn^2 )</a:t>
            </a:r>
            <a:r>
              <a:rPr lang="zh-CN" altLang="en-US" sz="2800" dirty="0" smtClean="0"/>
              <a:t>，在外层的线段树（或者树状数组）上二分即可</a:t>
            </a:r>
            <a:endParaRPr lang="en-US" altLang="zh-CN" sz="2800" dirty="0" smtClean="0"/>
          </a:p>
          <a:p>
            <a:endParaRPr lang="en-US" altLang="zh-CN" sz="2800" dirty="0"/>
          </a:p>
          <a:p>
            <a:r>
              <a:rPr lang="zh-CN" altLang="en-US" sz="2800" dirty="0" smtClean="0"/>
              <a:t>当然，这个题不强制在线，也可以通过各种分治来做</a:t>
            </a:r>
            <a:endParaRPr lang="zh-CN" altLang="en-US" sz="2800"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Notice</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其实外部维护区间也是可以的，因为偏序问题基本上都是对称的，按什么顺序维护都是可以在同样的复杂度维护的</a:t>
            </a:r>
            <a:endParaRPr lang="en-US" altLang="zh-CN" sz="2800" dirty="0" smtClean="0"/>
          </a:p>
          <a:p>
            <a:r>
              <a:rPr lang="zh-CN" altLang="en-US" sz="2800" dirty="0" smtClean="0"/>
              <a:t>但是这个涉及到一个好不好写的问题</a:t>
            </a:r>
            <a:r>
              <a:rPr lang="en-US" altLang="zh-CN" sz="2800" dirty="0" smtClean="0"/>
              <a:t>…</a:t>
            </a:r>
            <a:r>
              <a:rPr lang="zh-CN" altLang="en-US" sz="2800" dirty="0" smtClean="0"/>
              <a:t>所以如果发现直接做比较麻烦可以试着换换偏序维护的顺序</a:t>
            </a:r>
            <a:endParaRPr lang="zh-CN" altLang="en-US" sz="2800"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动态逆序对</a:t>
            </a:r>
            <a:endParaRPr lang="zh-CN" altLang="en-US" dirty="0"/>
          </a:p>
        </p:txBody>
      </p:sp>
      <p:sp>
        <p:nvSpPr>
          <p:cNvPr id="3" name="内容占位符 2"/>
          <p:cNvSpPr>
            <a:spLocks noGrp="1"/>
          </p:cNvSpPr>
          <p:nvPr>
            <p:ph idx="1"/>
          </p:nvPr>
        </p:nvSpPr>
        <p:spPr/>
        <p:txBody>
          <a:bodyPr>
            <a:normAutofit/>
          </a:bodyPr>
          <a:lstStyle/>
          <a:p>
            <a:r>
              <a:rPr lang="en-US" altLang="zh-CN" sz="2800" dirty="0"/>
              <a:t>Luogu3759 [TJOI2017]</a:t>
            </a:r>
            <a:r>
              <a:rPr lang="zh-CN" altLang="en-US" sz="2800" dirty="0"/>
              <a:t>不勤劳的图书</a:t>
            </a:r>
            <a:r>
              <a:rPr lang="zh-CN" altLang="en-US" sz="2800" dirty="0" smtClean="0"/>
              <a:t>管理员</a:t>
            </a:r>
            <a:endParaRPr lang="en-US" altLang="zh-CN" sz="2800" dirty="0" smtClean="0"/>
          </a:p>
          <a:p>
            <a:r>
              <a:rPr lang="en-US" altLang="zh-CN" sz="2800" dirty="0" smtClean="0"/>
              <a:t>Luogu3157 </a:t>
            </a:r>
            <a:r>
              <a:rPr lang="en-US" altLang="zh-CN" sz="2800" dirty="0"/>
              <a:t>[CQOI2011]</a:t>
            </a:r>
            <a:r>
              <a:rPr lang="zh-CN" altLang="en-US" sz="2800" dirty="0"/>
              <a:t>动态逆序</a:t>
            </a:r>
            <a:r>
              <a:rPr lang="zh-CN" altLang="en-US" sz="2800" dirty="0" smtClean="0"/>
              <a:t>对</a:t>
            </a:r>
            <a:endParaRPr lang="en-US" altLang="zh-CN" sz="2800" dirty="0" smtClean="0"/>
          </a:p>
          <a:p>
            <a:endParaRPr lang="en-US" altLang="zh-CN" sz="2800" dirty="0"/>
          </a:p>
          <a:p>
            <a:r>
              <a:rPr lang="zh-CN" altLang="en-US" sz="2800" dirty="0" smtClean="0"/>
              <a:t>即带修改，维护</a:t>
            </a:r>
            <a:r>
              <a:rPr lang="zh-CN" altLang="en-US" sz="2800" dirty="0" smtClean="0">
                <a:solidFill>
                  <a:srgbClr val="FF0000"/>
                </a:solidFill>
              </a:rPr>
              <a:t>全局</a:t>
            </a:r>
            <a:r>
              <a:rPr lang="zh-CN" altLang="en-US" sz="2800" dirty="0" smtClean="0"/>
              <a:t>逆序对对数</a:t>
            </a:r>
            <a:endParaRPr lang="zh-CN" altLang="en-US" sz="28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翻译：有</a:t>
            </a:r>
            <a:r>
              <a:rPr lang="en-US" altLang="zh-CN" sz="2800" dirty="0" smtClean="0"/>
              <a:t>n</a:t>
            </a:r>
            <a:r>
              <a:rPr lang="zh-CN" altLang="en-US" sz="2800" dirty="0" smtClean="0"/>
              <a:t>个点，每个点两个属性</a:t>
            </a:r>
            <a:r>
              <a:rPr lang="en-US" altLang="zh-CN" sz="2800" dirty="0" err="1" smtClean="0"/>
              <a:t>ai,bi</a:t>
            </a:r>
            <a:endParaRPr lang="en-US" altLang="zh-CN" sz="2800" dirty="0" smtClean="0"/>
          </a:p>
          <a:p>
            <a:r>
              <a:rPr lang="zh-CN" altLang="en-US" sz="2800" dirty="0" smtClean="0"/>
              <a:t>每次修改一个点的</a:t>
            </a:r>
            <a:r>
              <a:rPr lang="en-US" altLang="zh-CN" sz="2800" dirty="0" smtClean="0"/>
              <a:t>bi</a:t>
            </a:r>
            <a:r>
              <a:rPr lang="zh-CN" altLang="en-US" sz="2800" dirty="0" smtClean="0"/>
              <a:t>，维护有多少点对</a:t>
            </a:r>
            <a:r>
              <a:rPr lang="en-US" altLang="zh-CN" sz="2800" dirty="0" smtClean="0"/>
              <a:t>(</a:t>
            </a:r>
            <a:r>
              <a:rPr lang="en-US" altLang="zh-CN" sz="2800" dirty="0" err="1" smtClean="0"/>
              <a:t>i,j</a:t>
            </a:r>
            <a:r>
              <a:rPr lang="en-US" altLang="zh-CN" sz="2800" dirty="0" smtClean="0"/>
              <a:t>)</a:t>
            </a:r>
            <a:r>
              <a:rPr lang="zh-CN" altLang="en-US" sz="2800" dirty="0" smtClean="0"/>
              <a:t>满足</a:t>
            </a:r>
            <a:r>
              <a:rPr lang="en-US" altLang="zh-CN" sz="2800" dirty="0" smtClean="0"/>
              <a:t>[</a:t>
            </a:r>
            <a:r>
              <a:rPr lang="en-US" altLang="zh-CN" sz="2800" dirty="0" err="1" smtClean="0"/>
              <a:t>ai</a:t>
            </a:r>
            <a:r>
              <a:rPr lang="en-US" altLang="zh-CN" sz="2800" dirty="0" smtClean="0"/>
              <a:t>&gt;</a:t>
            </a:r>
            <a:r>
              <a:rPr lang="en-US" altLang="zh-CN" sz="2800" dirty="0" err="1" smtClean="0"/>
              <a:t>aj</a:t>
            </a:r>
            <a:r>
              <a:rPr lang="en-US" altLang="zh-CN" sz="2800" dirty="0" smtClean="0"/>
              <a:t>&amp;&amp;bi&gt;</a:t>
            </a:r>
            <a:r>
              <a:rPr lang="en-US" altLang="zh-CN" sz="2800" dirty="0" err="1" smtClean="0"/>
              <a:t>bj</a:t>
            </a:r>
            <a:r>
              <a:rPr lang="en-US" altLang="zh-CN" sz="2800" dirty="0" smtClean="0"/>
              <a:t>]</a:t>
            </a:r>
            <a:endParaRPr lang="zh-CN" altLang="en-US" sz="28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考虑每次修改的时候，对答案产生的贡献</a:t>
            </a:r>
            <a:endParaRPr lang="en-US" altLang="zh-CN" sz="2800" dirty="0" smtClean="0"/>
          </a:p>
          <a:p>
            <a:r>
              <a:rPr lang="zh-CN" altLang="en-US" sz="2800" dirty="0" smtClean="0"/>
              <a:t>假设原来是</a:t>
            </a:r>
            <a:r>
              <a:rPr lang="en-US" altLang="zh-CN" sz="2800" dirty="0" smtClean="0"/>
              <a:t>(</a:t>
            </a:r>
            <a:r>
              <a:rPr lang="en-US" altLang="zh-CN" sz="2800" dirty="0" err="1" smtClean="0"/>
              <a:t>ai,bi</a:t>
            </a:r>
            <a:r>
              <a:rPr lang="en-US" altLang="zh-CN" sz="2800" dirty="0" smtClean="0"/>
              <a:t>)</a:t>
            </a:r>
            <a:r>
              <a:rPr lang="zh-CN" altLang="en-US" sz="2800" dirty="0" smtClean="0"/>
              <a:t>变为</a:t>
            </a:r>
            <a:r>
              <a:rPr lang="en-US" altLang="zh-CN" sz="2800" dirty="0" smtClean="0"/>
              <a:t>(</a:t>
            </a:r>
            <a:r>
              <a:rPr lang="en-US" altLang="zh-CN" sz="2800" dirty="0" err="1" smtClean="0"/>
              <a:t>ai,bi</a:t>
            </a:r>
            <a:r>
              <a:rPr lang="en-US" altLang="zh-CN" sz="2800" dirty="0" smtClean="0"/>
              <a:t>’)</a:t>
            </a:r>
            <a:endParaRPr lang="en-US" altLang="zh-CN" sz="2800" dirty="0" smtClean="0"/>
          </a:p>
          <a:p>
            <a:r>
              <a:rPr lang="zh-CN" altLang="en-US" sz="2800" dirty="0" smtClean="0"/>
              <a:t>发现只对和被修改点有关的点对造成影响</a:t>
            </a:r>
            <a:endParaRPr lang="en-US" altLang="zh-CN" sz="2800" dirty="0" smtClean="0"/>
          </a:p>
          <a:p>
            <a:r>
              <a:rPr lang="zh-CN" altLang="en-US" sz="2800" dirty="0" smtClean="0"/>
              <a:t>贡献为减去所有和</a:t>
            </a:r>
            <a:r>
              <a:rPr lang="en-US" altLang="zh-CN" sz="2800" dirty="0"/>
              <a:t>(</a:t>
            </a:r>
            <a:r>
              <a:rPr lang="en-US" altLang="zh-CN" sz="2800" dirty="0" err="1" smtClean="0"/>
              <a:t>ai,bi</a:t>
            </a:r>
            <a:r>
              <a:rPr lang="en-US" altLang="zh-CN" sz="2800" dirty="0" smtClean="0"/>
              <a:t>)</a:t>
            </a:r>
            <a:r>
              <a:rPr lang="zh-CN" altLang="en-US" sz="2800" dirty="0" smtClean="0"/>
              <a:t>有贡献的，加上所有和</a:t>
            </a:r>
            <a:r>
              <a:rPr lang="en-US" altLang="zh-CN" sz="2800" dirty="0"/>
              <a:t>(</a:t>
            </a:r>
            <a:r>
              <a:rPr lang="en-US" altLang="zh-CN" sz="2800" dirty="0" err="1"/>
              <a:t>ai,bi</a:t>
            </a:r>
            <a:r>
              <a:rPr lang="en-US" altLang="zh-CN" sz="2800" dirty="0" smtClean="0"/>
              <a:t>’)</a:t>
            </a:r>
            <a:r>
              <a:rPr lang="zh-CN" altLang="en-US" sz="2800" dirty="0" smtClean="0"/>
              <a:t>有贡献的点对个数</a:t>
            </a:r>
            <a:endParaRPr lang="en-US" altLang="zh-CN" sz="2800" dirty="0"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sz="2800" dirty="0"/>
              <a:t>减去：第一维</a:t>
            </a:r>
            <a:r>
              <a:rPr lang="en-US" altLang="zh-CN" sz="2800" dirty="0"/>
              <a:t>&gt;</a:t>
            </a:r>
            <a:r>
              <a:rPr lang="en-US" altLang="zh-CN" sz="2800" dirty="0" err="1"/>
              <a:t>ai</a:t>
            </a:r>
            <a:r>
              <a:rPr lang="zh-CN" altLang="en-US" sz="2800" dirty="0"/>
              <a:t>，第二维</a:t>
            </a:r>
            <a:r>
              <a:rPr lang="en-US" altLang="zh-CN" sz="2800" dirty="0"/>
              <a:t>&gt;bi</a:t>
            </a:r>
            <a:r>
              <a:rPr lang="zh-CN" altLang="en-US" sz="2800" dirty="0"/>
              <a:t>的，第一</a:t>
            </a:r>
            <a:r>
              <a:rPr lang="zh-CN" altLang="en-US" sz="2800" dirty="0" smtClean="0"/>
              <a:t>维</a:t>
            </a:r>
            <a:r>
              <a:rPr lang="en-US" altLang="zh-CN" sz="2800" dirty="0" smtClean="0"/>
              <a:t>&lt;</a:t>
            </a:r>
            <a:r>
              <a:rPr lang="en-US" altLang="zh-CN" sz="2800" dirty="0" err="1" smtClean="0"/>
              <a:t>ai</a:t>
            </a:r>
            <a:r>
              <a:rPr lang="zh-CN" altLang="en-US" sz="2800" dirty="0" smtClean="0"/>
              <a:t>，第二维</a:t>
            </a:r>
            <a:r>
              <a:rPr lang="en-US" altLang="zh-CN" sz="2800" dirty="0" smtClean="0"/>
              <a:t>&lt;bi</a:t>
            </a:r>
            <a:r>
              <a:rPr lang="zh-CN" altLang="en-US" sz="2800" dirty="0" smtClean="0"/>
              <a:t>的</a:t>
            </a:r>
            <a:endParaRPr lang="en-US" altLang="zh-CN" sz="2800" dirty="0" smtClean="0"/>
          </a:p>
          <a:p>
            <a:r>
              <a:rPr lang="zh-CN" altLang="en-US" sz="2800" dirty="0" smtClean="0"/>
              <a:t>加上：</a:t>
            </a:r>
            <a:r>
              <a:rPr lang="zh-CN" altLang="en-US" sz="2800" dirty="0"/>
              <a:t>第一维</a:t>
            </a:r>
            <a:r>
              <a:rPr lang="en-US" altLang="zh-CN" sz="2800" dirty="0"/>
              <a:t>&gt;</a:t>
            </a:r>
            <a:r>
              <a:rPr lang="en-US" altLang="zh-CN" sz="2800" dirty="0" err="1"/>
              <a:t>ai</a:t>
            </a:r>
            <a:r>
              <a:rPr lang="zh-CN" altLang="en-US" sz="2800" dirty="0"/>
              <a:t>，第二维</a:t>
            </a:r>
            <a:r>
              <a:rPr lang="en-US" altLang="zh-CN" sz="2800" dirty="0"/>
              <a:t>&gt;</a:t>
            </a:r>
            <a:r>
              <a:rPr lang="en-US" altLang="zh-CN" sz="2800" dirty="0" smtClean="0"/>
              <a:t>bi’</a:t>
            </a:r>
            <a:r>
              <a:rPr lang="zh-CN" altLang="en-US" sz="2800" dirty="0" smtClean="0"/>
              <a:t>的</a:t>
            </a:r>
            <a:r>
              <a:rPr lang="zh-CN" altLang="en-US" sz="2800" dirty="0"/>
              <a:t>，第一维</a:t>
            </a:r>
            <a:r>
              <a:rPr lang="en-US" altLang="zh-CN" sz="2800" dirty="0"/>
              <a:t>&lt;</a:t>
            </a:r>
            <a:r>
              <a:rPr lang="en-US" altLang="zh-CN" sz="2800" dirty="0" err="1"/>
              <a:t>ai</a:t>
            </a:r>
            <a:r>
              <a:rPr lang="zh-CN" altLang="en-US" sz="2800" dirty="0"/>
              <a:t>，第二维</a:t>
            </a:r>
            <a:r>
              <a:rPr lang="en-US" altLang="zh-CN" sz="2800" dirty="0"/>
              <a:t>&lt;</a:t>
            </a:r>
            <a:r>
              <a:rPr lang="en-US" altLang="zh-CN" sz="2800" dirty="0" smtClean="0"/>
              <a:t>bi’</a:t>
            </a:r>
            <a:r>
              <a:rPr lang="zh-CN" altLang="en-US" sz="2800" dirty="0" smtClean="0"/>
              <a:t>的</a:t>
            </a:r>
            <a:endParaRPr lang="en-US" altLang="zh-CN" sz="2800" dirty="0"/>
          </a:p>
          <a:p>
            <a:r>
              <a:rPr lang="zh-CN" altLang="en-US" sz="2800" dirty="0"/>
              <a:t>加上的个数和减去的个数都是一个矩形数点</a:t>
            </a:r>
            <a:endParaRPr lang="en-US" altLang="zh-CN" sz="2800" dirty="0"/>
          </a:p>
          <a:p>
            <a:r>
              <a:rPr lang="zh-CN" altLang="en-US" sz="2800" dirty="0"/>
              <a:t>于是用树套树可以轻松维护</a:t>
            </a:r>
            <a:r>
              <a:rPr lang="zh-CN" altLang="en-US" sz="2800" dirty="0" smtClean="0"/>
              <a:t>了</a:t>
            </a:r>
            <a:endParaRPr lang="en-US" altLang="zh-CN" sz="2800" dirty="0" smtClean="0"/>
          </a:p>
          <a:p>
            <a:r>
              <a:rPr lang="en-US" altLang="zh-CN" sz="2800" dirty="0" smtClean="0"/>
              <a:t>O( log^2n )</a:t>
            </a:r>
            <a:endParaRPr lang="zh-CN" altLang="en-US" sz="2800"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Luogu3242 [HNOI2015]</a:t>
            </a:r>
            <a:r>
              <a:rPr lang="zh-CN" altLang="en-US" dirty="0"/>
              <a:t>接水果</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树，先给了一些路径，每个路径有个权值</a:t>
            </a:r>
            <a:endParaRPr lang="en-US" altLang="zh-CN" sz="2800" dirty="0" smtClean="0"/>
          </a:p>
          <a:p>
            <a:r>
              <a:rPr lang="zh-CN" altLang="en-US" sz="2800" dirty="0" smtClean="0"/>
              <a:t>然后每次查询给一个路径，求这个路径中的所有子路径里面权值</a:t>
            </a:r>
            <a:r>
              <a:rPr lang="en-US" altLang="zh-CN" sz="2800" dirty="0" smtClean="0"/>
              <a:t>kth</a:t>
            </a:r>
            <a:r>
              <a:rPr lang="zh-CN" altLang="en-US" sz="2800" dirty="0" smtClean="0"/>
              <a:t>是多少</a:t>
            </a:r>
            <a:endParaRPr lang="zh-CN" altLang="en-US" sz="2800"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转化</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定义</a:t>
            </a:r>
            <a:r>
              <a:rPr lang="en-US" altLang="zh-CN" sz="2800" dirty="0" err="1" smtClean="0"/>
              <a:t>i</a:t>
            </a:r>
            <a:r>
              <a:rPr lang="zh-CN" altLang="en-US" sz="2800" dirty="0" smtClean="0"/>
              <a:t>点在树的</a:t>
            </a:r>
            <a:r>
              <a:rPr lang="en-US" altLang="zh-CN" sz="2800" dirty="0" smtClean="0"/>
              <a:t>DFS</a:t>
            </a:r>
            <a:r>
              <a:rPr lang="zh-CN" altLang="en-US" sz="2800" dirty="0" smtClean="0"/>
              <a:t>序的开始时间戳为</a:t>
            </a:r>
            <a:r>
              <a:rPr lang="en-US" altLang="zh-CN" sz="2800" dirty="0" smtClean="0"/>
              <a:t>li</a:t>
            </a:r>
            <a:r>
              <a:rPr lang="zh-CN" altLang="en-US" sz="2800" dirty="0" smtClean="0"/>
              <a:t>，结束时间戳为</a:t>
            </a:r>
            <a:r>
              <a:rPr lang="en-US" altLang="zh-CN" sz="2800" dirty="0" err="1" smtClean="0"/>
              <a:t>ri</a:t>
            </a:r>
            <a:endParaRPr lang="en-US" altLang="zh-CN" sz="2800" dirty="0" smtClean="0"/>
          </a:p>
          <a:p>
            <a:r>
              <a:rPr lang="zh-CN" altLang="en-US" sz="2800" dirty="0" smtClean="0"/>
              <a:t>如果</a:t>
            </a:r>
            <a:r>
              <a:rPr lang="en-US" altLang="zh-CN" sz="2800" dirty="0" smtClean="0"/>
              <a:t>lx &lt;= </a:t>
            </a:r>
            <a:r>
              <a:rPr lang="en-US" altLang="zh-CN" sz="2800" dirty="0" err="1" smtClean="0"/>
              <a:t>ly</a:t>
            </a:r>
            <a:r>
              <a:rPr lang="en-US" altLang="zh-CN" sz="2800" dirty="0" smtClean="0"/>
              <a:t> &lt;= </a:t>
            </a:r>
            <a:r>
              <a:rPr lang="en-US" altLang="zh-CN" sz="2800" dirty="0" err="1" smtClean="0"/>
              <a:t>ry</a:t>
            </a:r>
            <a:r>
              <a:rPr lang="en-US" altLang="zh-CN" sz="2800" dirty="0" smtClean="0"/>
              <a:t> &lt;= </a:t>
            </a:r>
            <a:r>
              <a:rPr lang="en-US" altLang="zh-CN" sz="2800" dirty="0" err="1" smtClean="0"/>
              <a:t>rx</a:t>
            </a:r>
            <a:r>
              <a:rPr lang="zh-CN" altLang="en-US" sz="2800" dirty="0" smtClean="0"/>
              <a:t>则</a:t>
            </a:r>
            <a:r>
              <a:rPr lang="en-US" altLang="zh-CN" sz="2800" dirty="0" smtClean="0"/>
              <a:t>y</a:t>
            </a:r>
            <a:r>
              <a:rPr lang="zh-CN" altLang="en-US" sz="2800" dirty="0" smtClean="0"/>
              <a:t>为</a:t>
            </a:r>
            <a:r>
              <a:rPr lang="en-US" altLang="zh-CN" sz="2800" dirty="0" smtClean="0"/>
              <a:t>x</a:t>
            </a:r>
            <a:r>
              <a:rPr lang="zh-CN" altLang="en-US" sz="2800" dirty="0" smtClean="0"/>
              <a:t>祖先</a:t>
            </a:r>
            <a:endParaRPr lang="en-US" altLang="zh-CN" sz="2800" dirty="0" smtClean="0"/>
          </a:p>
          <a:p>
            <a:r>
              <a:rPr lang="zh-CN" altLang="en-US" sz="2800" dirty="0" smtClean="0"/>
              <a:t>于是一个路径</a:t>
            </a:r>
            <a:r>
              <a:rPr lang="en-US" altLang="zh-CN" sz="2800" dirty="0" smtClean="0"/>
              <a:t>(</a:t>
            </a:r>
            <a:r>
              <a:rPr lang="en-US" altLang="zh-CN" sz="2800" dirty="0" err="1" smtClean="0"/>
              <a:t>x,y</a:t>
            </a:r>
            <a:r>
              <a:rPr lang="en-US" altLang="zh-CN" sz="2800" dirty="0" smtClean="0"/>
              <a:t>)</a:t>
            </a:r>
            <a:r>
              <a:rPr lang="zh-CN" altLang="en-US" sz="2800" dirty="0" smtClean="0"/>
              <a:t>的所有子路径</a:t>
            </a:r>
            <a:r>
              <a:rPr lang="en-US" altLang="zh-CN" sz="2800" dirty="0" smtClean="0"/>
              <a:t>(</a:t>
            </a:r>
            <a:r>
              <a:rPr lang="en-US" altLang="zh-CN" sz="2800" dirty="0" err="1" smtClean="0"/>
              <a:t>u,v</a:t>
            </a:r>
            <a:r>
              <a:rPr lang="en-US" altLang="zh-CN" sz="2800" dirty="0" smtClean="0"/>
              <a:t>)</a:t>
            </a:r>
            <a:r>
              <a:rPr lang="zh-CN" altLang="en-US" sz="2800" dirty="0" smtClean="0"/>
              <a:t>可以被定义为满足</a:t>
            </a:r>
            <a:r>
              <a:rPr lang="en-US" altLang="zh-CN" sz="2800" dirty="0" smtClean="0"/>
              <a:t>lx&lt;=</a:t>
            </a:r>
            <a:r>
              <a:rPr lang="en-US" altLang="zh-CN" sz="2800" dirty="0" err="1" smtClean="0"/>
              <a:t>lu</a:t>
            </a:r>
            <a:r>
              <a:rPr lang="en-US" altLang="zh-CN" sz="2800" dirty="0" smtClean="0"/>
              <a:t>&lt;=</a:t>
            </a:r>
            <a:r>
              <a:rPr lang="en-US" altLang="zh-CN" sz="2800" dirty="0" err="1" smtClean="0"/>
              <a:t>rx,ly</a:t>
            </a:r>
            <a:r>
              <a:rPr lang="en-US" altLang="zh-CN" sz="2800" dirty="0" smtClean="0"/>
              <a:t>&lt;=lv&lt;=</a:t>
            </a:r>
            <a:r>
              <a:rPr lang="en-US" altLang="zh-CN" sz="2800" dirty="0" err="1" smtClean="0"/>
              <a:t>ry</a:t>
            </a:r>
            <a:r>
              <a:rPr lang="zh-CN" altLang="en-US" sz="2800" dirty="0" smtClean="0"/>
              <a:t>的所有点</a:t>
            </a:r>
            <a:endParaRPr lang="en-US" altLang="zh-CN" sz="2800" dirty="0" smtClean="0"/>
          </a:p>
          <a:p>
            <a:r>
              <a:rPr lang="zh-CN" altLang="en-US" sz="2800" dirty="0" smtClean="0"/>
              <a:t>（当然还有</a:t>
            </a:r>
            <a:r>
              <a:rPr lang="en-US" altLang="zh-CN" sz="2800" dirty="0" smtClean="0"/>
              <a:t>x</a:t>
            </a:r>
            <a:r>
              <a:rPr lang="zh-CN" altLang="en-US" sz="2800" dirty="0" smtClean="0"/>
              <a:t>是</a:t>
            </a:r>
            <a:r>
              <a:rPr lang="en-US" altLang="zh-CN" sz="2800" dirty="0" smtClean="0"/>
              <a:t>y</a:t>
            </a:r>
            <a:r>
              <a:rPr lang="zh-CN" altLang="en-US" sz="2800" dirty="0" smtClean="0"/>
              <a:t>祖先的这种情况，不过这个这个差不多，就不详细说了）</a:t>
            </a:r>
            <a:endParaRPr lang="en-US" altLang="zh-CN" sz="2800" dirty="0" smtClean="0"/>
          </a:p>
        </p:txBody>
      </p:sp>
      <p:pic>
        <p:nvPicPr>
          <p:cNvPr id="4" name="图片 3"/>
          <p:cNvPicPr>
            <a:picLocks noChangeAspect="1"/>
          </p:cNvPicPr>
          <p:nvPr/>
        </p:nvPicPr>
        <p:blipFill>
          <a:blip r:embed="rId1" cstate="print"/>
          <a:stretch>
            <a:fillRect/>
          </a:stretch>
        </p:blipFill>
        <p:spPr>
          <a:xfrm>
            <a:off x="5004048" y="4493980"/>
            <a:ext cx="2672703" cy="2364020"/>
          </a:xfrm>
          <a:prstGeom prst="rect">
            <a:avLst/>
          </a:prstGeo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转化</a:t>
            </a:r>
            <a:endParaRPr lang="zh-CN" altLang="en-US" dirty="0"/>
          </a:p>
        </p:txBody>
      </p:sp>
      <p:sp>
        <p:nvSpPr>
          <p:cNvPr id="3" name="内容占位符 2"/>
          <p:cNvSpPr>
            <a:spLocks noGrp="1"/>
          </p:cNvSpPr>
          <p:nvPr>
            <p:ph idx="1"/>
          </p:nvPr>
        </p:nvSpPr>
        <p:spPr/>
        <p:txBody>
          <a:bodyPr/>
          <a:lstStyle/>
          <a:p>
            <a:r>
              <a:rPr lang="zh-CN" altLang="en-US" sz="2800" dirty="0"/>
              <a:t>这种路径包含问题，一般都是把其左右端点的</a:t>
            </a:r>
            <a:r>
              <a:rPr lang="en-US" altLang="zh-CN" sz="2800" dirty="0"/>
              <a:t>DFS</a:t>
            </a:r>
            <a:r>
              <a:rPr lang="zh-CN" altLang="en-US" sz="2800" dirty="0"/>
              <a:t>序当作两个属性</a:t>
            </a:r>
            <a:r>
              <a:rPr lang="en-US" altLang="zh-CN" sz="2800" dirty="0" err="1"/>
              <a:t>ai</a:t>
            </a:r>
            <a:r>
              <a:rPr lang="zh-CN" altLang="en-US" sz="2800" dirty="0"/>
              <a:t>和</a:t>
            </a:r>
            <a:r>
              <a:rPr lang="en-US" altLang="zh-CN" sz="2800" dirty="0"/>
              <a:t>bi</a:t>
            </a:r>
            <a:r>
              <a:rPr lang="zh-CN" altLang="en-US" sz="2800" dirty="0"/>
              <a:t>来处理</a:t>
            </a:r>
            <a:endParaRPr lang="en-US" altLang="zh-CN" sz="2800" dirty="0"/>
          </a:p>
          <a:p>
            <a:r>
              <a:rPr lang="zh-CN" altLang="en-US" sz="2800" dirty="0"/>
              <a:t>求出原树的</a:t>
            </a:r>
            <a:r>
              <a:rPr lang="en-US" altLang="zh-CN" sz="2800" dirty="0"/>
              <a:t>DFS</a:t>
            </a:r>
            <a:r>
              <a:rPr lang="zh-CN" altLang="en-US" sz="2800" dirty="0"/>
              <a:t>序，即最开始给的路径可以被定义为</a:t>
            </a:r>
            <a:r>
              <a:rPr lang="en-US" altLang="zh-CN" sz="2800" dirty="0"/>
              <a:t>(</a:t>
            </a:r>
            <a:r>
              <a:rPr lang="en-US" altLang="zh-CN" sz="2800" dirty="0" err="1"/>
              <a:t>ai,bi,ci</a:t>
            </a:r>
            <a:r>
              <a:rPr lang="en-US" altLang="zh-CN" sz="2800" dirty="0"/>
              <a:t>)</a:t>
            </a:r>
            <a:endParaRPr lang="en-US" altLang="zh-CN" sz="2800" dirty="0"/>
          </a:p>
          <a:p>
            <a:r>
              <a:rPr lang="en-US" altLang="zh-CN" sz="2800" dirty="0" err="1"/>
              <a:t>ai</a:t>
            </a:r>
            <a:r>
              <a:rPr lang="en-US" altLang="zh-CN" sz="2800" dirty="0"/>
              <a:t>:</a:t>
            </a:r>
            <a:r>
              <a:rPr lang="zh-CN" altLang="en-US" sz="2800" dirty="0"/>
              <a:t>第一个端点的</a:t>
            </a:r>
            <a:r>
              <a:rPr lang="en-US" altLang="zh-CN" sz="2800" dirty="0"/>
              <a:t>DFS</a:t>
            </a:r>
            <a:r>
              <a:rPr lang="zh-CN" altLang="en-US" sz="2800" dirty="0"/>
              <a:t>序</a:t>
            </a:r>
            <a:endParaRPr lang="en-US" altLang="zh-CN" sz="2800" dirty="0"/>
          </a:p>
          <a:p>
            <a:r>
              <a:rPr lang="en-US" altLang="zh-CN" sz="2800" dirty="0"/>
              <a:t>bi:</a:t>
            </a:r>
            <a:r>
              <a:rPr lang="zh-CN" altLang="en-US" sz="2800" dirty="0"/>
              <a:t>第二个端点的</a:t>
            </a:r>
            <a:r>
              <a:rPr lang="en-US" altLang="zh-CN" sz="2800" dirty="0"/>
              <a:t>DFS</a:t>
            </a:r>
            <a:r>
              <a:rPr lang="zh-CN" altLang="en-US" sz="2800" dirty="0"/>
              <a:t>序</a:t>
            </a:r>
            <a:endParaRPr lang="en-US" altLang="zh-CN" sz="2800" dirty="0"/>
          </a:p>
          <a:p>
            <a:r>
              <a:rPr lang="en-US" altLang="zh-CN" sz="2800" dirty="0"/>
              <a:t>ci:</a:t>
            </a:r>
            <a:r>
              <a:rPr lang="zh-CN" altLang="en-US" sz="2800" dirty="0"/>
              <a:t>权值</a:t>
            </a:r>
            <a:endParaRPr lang="en-US" altLang="zh-CN" sz="2800" dirty="0"/>
          </a:p>
          <a:p>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a:t>
            </a:r>
            <a:r>
              <a:rPr lang="zh-CN" altLang="en-US" dirty="0"/>
              <a:t>删除</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和普通的</a:t>
            </a:r>
            <a:r>
              <a:rPr lang="en-US" altLang="zh-CN" sz="2800" dirty="0" smtClean="0"/>
              <a:t>BST</a:t>
            </a:r>
            <a:r>
              <a:rPr lang="zh-CN" altLang="en-US" sz="2800" dirty="0" smtClean="0"/>
              <a:t>删除一样：</a:t>
            </a:r>
            <a:endParaRPr lang="en-US" altLang="zh-CN" sz="2800" dirty="0" smtClean="0"/>
          </a:p>
          <a:p>
            <a:r>
              <a:rPr lang="zh-CN" altLang="en-US" sz="2800" dirty="0" smtClean="0"/>
              <a:t>如果</a:t>
            </a:r>
            <a:r>
              <a:rPr lang="zh-CN" altLang="en-US" sz="2800" dirty="0"/>
              <a:t>删除</a:t>
            </a:r>
            <a:r>
              <a:rPr lang="zh-CN" altLang="en-US" sz="2800" dirty="0" smtClean="0"/>
              <a:t>值小于当前节点值，则递归至左儿子；大于则递归至右儿子</a:t>
            </a:r>
            <a:endParaRPr lang="en-US" altLang="zh-CN" sz="2800" dirty="0" smtClean="0"/>
          </a:p>
          <a:p>
            <a:r>
              <a:rPr lang="zh-CN" altLang="en-US" sz="2800" dirty="0" smtClean="0"/>
              <a:t>若当前节点数值的出现次数大于 </a:t>
            </a:r>
            <a:r>
              <a:rPr lang="en-US" altLang="zh-CN" sz="2800" dirty="0" smtClean="0"/>
              <a:t>1 </a:t>
            </a:r>
            <a:r>
              <a:rPr lang="zh-CN" altLang="en-US" sz="2800" dirty="0" smtClean="0"/>
              <a:t>，则减一（通常将同一个权值缩掉）</a:t>
            </a:r>
            <a:endParaRPr lang="zh-CN" altLang="en-US" sz="2800"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转化</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即开始给出</a:t>
            </a:r>
            <a:r>
              <a:rPr lang="en-US" altLang="zh-CN" sz="2800" dirty="0" smtClean="0"/>
              <a:t>n</a:t>
            </a:r>
            <a:r>
              <a:rPr lang="zh-CN" altLang="en-US" sz="2800" dirty="0" smtClean="0"/>
              <a:t>个点，每个点有三个属性</a:t>
            </a:r>
            <a:r>
              <a:rPr lang="en-US" altLang="zh-CN" sz="2800" dirty="0" err="1" smtClean="0"/>
              <a:t>ai,bi,ci</a:t>
            </a:r>
            <a:endParaRPr lang="en-US" altLang="zh-CN" sz="2800" dirty="0" smtClean="0"/>
          </a:p>
          <a:p>
            <a:r>
              <a:rPr lang="zh-CN" altLang="en-US" sz="2800" dirty="0" smtClean="0"/>
              <a:t>每次查询满足</a:t>
            </a:r>
            <a:r>
              <a:rPr lang="en-US" altLang="zh-CN" sz="2800" dirty="0" smtClean="0"/>
              <a:t>l1&lt;=</a:t>
            </a:r>
            <a:r>
              <a:rPr lang="en-US" altLang="zh-CN" sz="2800" dirty="0" err="1" smtClean="0"/>
              <a:t>ai</a:t>
            </a:r>
            <a:r>
              <a:rPr lang="en-US" altLang="zh-CN" sz="2800" dirty="0" smtClean="0"/>
              <a:t>&lt;=r1,l2&lt;=bi&lt;=r2</a:t>
            </a:r>
            <a:r>
              <a:rPr lang="zh-CN" altLang="en-US" sz="2800" dirty="0" smtClean="0"/>
              <a:t>的所有点里面</a:t>
            </a:r>
            <a:r>
              <a:rPr lang="en-US" altLang="zh-CN" sz="2800" dirty="0" smtClean="0"/>
              <a:t>ci</a:t>
            </a:r>
            <a:r>
              <a:rPr lang="zh-CN" altLang="en-US" sz="2800" dirty="0" smtClean="0"/>
              <a:t>的</a:t>
            </a:r>
            <a:r>
              <a:rPr lang="en-US" altLang="zh-CN" sz="2800" dirty="0" smtClean="0"/>
              <a:t>kth</a:t>
            </a:r>
            <a:endParaRPr lang="zh-CN" altLang="en-US" sz="2800"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于是可以用之前讲过的可持久化树套树来维护即可</a:t>
            </a:r>
            <a:endParaRPr lang="zh-CN" altLang="en-US" sz="2800"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Summarization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省选里面的偏序类题一般都很裸，稍微推一推就可以转换成矩形操作问题</a:t>
            </a:r>
            <a:endParaRPr lang="en-US" altLang="zh-CN" sz="2800" dirty="0" smtClean="0"/>
          </a:p>
          <a:p>
            <a:r>
              <a:rPr lang="zh-CN" altLang="en-US" sz="2800" dirty="0" smtClean="0"/>
              <a:t>有几个常见的转换：</a:t>
            </a:r>
            <a:endParaRPr lang="en-US" altLang="zh-CN" sz="2800" dirty="0" smtClean="0"/>
          </a:p>
          <a:p>
            <a:r>
              <a:rPr lang="zh-CN" altLang="en-US" sz="2800" dirty="0" smtClean="0"/>
              <a:t>链 </a:t>
            </a:r>
            <a:r>
              <a:rPr lang="en-US" altLang="zh-CN" sz="2800" dirty="0" smtClean="0"/>
              <a:t>-&gt; </a:t>
            </a:r>
            <a:r>
              <a:rPr lang="zh-CN" altLang="en-US" sz="2800" dirty="0" smtClean="0"/>
              <a:t>两端的</a:t>
            </a:r>
            <a:r>
              <a:rPr lang="en-US" altLang="zh-CN" sz="2800" dirty="0" smtClean="0"/>
              <a:t>DFS</a:t>
            </a:r>
            <a:r>
              <a:rPr lang="zh-CN" altLang="en-US" sz="2800" dirty="0" smtClean="0"/>
              <a:t>序构成的矩形</a:t>
            </a:r>
            <a:endParaRPr lang="en-US" altLang="zh-CN" sz="2800" dirty="0" smtClean="0"/>
          </a:p>
          <a:p>
            <a:r>
              <a:rPr lang="en-US" altLang="zh-CN" sz="2800" dirty="0" smtClean="0"/>
              <a:t>x</a:t>
            </a:r>
            <a:r>
              <a:rPr lang="zh-CN" altLang="en-US" sz="2800" dirty="0" smtClean="0"/>
              <a:t>子树中距离</a:t>
            </a:r>
            <a:r>
              <a:rPr lang="en-US" altLang="zh-CN" sz="2800" dirty="0" smtClean="0"/>
              <a:t>x&lt;=k</a:t>
            </a:r>
            <a:r>
              <a:rPr lang="zh-CN" altLang="en-US" sz="2800" dirty="0" smtClean="0"/>
              <a:t>的点 </a:t>
            </a:r>
            <a:r>
              <a:rPr lang="en-US" altLang="zh-CN" sz="2800" dirty="0" smtClean="0"/>
              <a:t>-&gt; DFS</a:t>
            </a:r>
            <a:r>
              <a:rPr lang="zh-CN" altLang="en-US" sz="2800" dirty="0" smtClean="0"/>
              <a:t>序一维，深度一维所构成的矩形</a:t>
            </a:r>
            <a:endParaRPr lang="en-US" altLang="zh-CN" sz="2800" dirty="0" smtClean="0"/>
          </a:p>
          <a:p>
            <a:r>
              <a:rPr lang="zh-CN" altLang="en-US" sz="2800" dirty="0" smtClean="0"/>
              <a:t>区间中不同数个数 </a:t>
            </a:r>
            <a:r>
              <a:rPr lang="en-US" altLang="zh-CN" sz="2800" dirty="0" smtClean="0"/>
              <a:t>-&gt; </a:t>
            </a:r>
            <a:r>
              <a:rPr lang="zh-CN" altLang="en-US" sz="2800" dirty="0" smtClean="0"/>
              <a:t>每个点记下前驱构成的二维点的矩形</a:t>
            </a:r>
            <a:endParaRPr lang="en-US" altLang="zh-CN" sz="2800" dirty="0" smtClean="0"/>
          </a:p>
          <a:p>
            <a:r>
              <a:rPr lang="en-US" altLang="zh-CN" sz="2800" dirty="0" smtClean="0"/>
              <a:t>……</a:t>
            </a:r>
            <a:endParaRPr lang="en-US" altLang="zh-CN" sz="2800" dirty="0" smtClean="0"/>
          </a:p>
          <a:p>
            <a:endParaRPr lang="zh-CN" alt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莫队</a:t>
            </a:r>
            <a:r>
              <a:rPr lang="en-US" altLang="zh-CN" dirty="0" smtClean="0"/>
              <a:t>&amp;</a:t>
            </a:r>
            <a:r>
              <a:rPr lang="zh-CN" altLang="en-US" dirty="0" smtClean="0"/>
              <a:t>分块</a:t>
            </a:r>
            <a:endParaRPr lang="en-US" altLang="zh-CN" dirty="0"/>
          </a:p>
        </p:txBody>
      </p:sp>
      <p:sp>
        <p:nvSpPr>
          <p:cNvPr id="3" name="内容占位符 2"/>
          <p:cNvSpPr>
            <a:spLocks noGrp="1"/>
          </p:cNvSpPr>
          <p:nvPr>
            <p:ph idx="1"/>
          </p:nvPr>
        </p:nvSpPr>
        <p:spPr/>
        <p:txBody>
          <a:bodyPr>
            <a:normAutofit/>
          </a:bodyPr>
          <a:lstStyle/>
          <a:p>
            <a:r>
              <a:rPr lang="zh-CN" altLang="en-US" sz="2800" dirty="0" smtClean="0"/>
              <a:t>省选中能遇到的莫队题基本上都是小</a:t>
            </a:r>
            <a:r>
              <a:rPr lang="en-US" altLang="zh-CN" sz="2800" dirty="0" smtClean="0"/>
              <a:t>Z</a:t>
            </a:r>
            <a:r>
              <a:rPr lang="zh-CN" altLang="en-US" sz="2800" dirty="0" smtClean="0"/>
              <a:t>的袜子换了个壳子</a:t>
            </a:r>
            <a:endParaRPr lang="en-US" altLang="zh-CN" sz="2800" dirty="0" smtClean="0"/>
          </a:p>
          <a:p>
            <a:r>
              <a:rPr lang="zh-CN" altLang="en-US" sz="2800" dirty="0" smtClean="0"/>
              <a:t>分块更简单</a:t>
            </a:r>
            <a:endParaRPr lang="en-US" altLang="zh-CN" sz="2800" dirty="0" smtClean="0"/>
          </a:p>
          <a:p>
            <a:r>
              <a:rPr lang="zh-CN" altLang="en-US" sz="2800" dirty="0" smtClean="0"/>
              <a:t>（除非您在越南）</a:t>
            </a:r>
            <a:endParaRPr lang="zh-CN" altLang="en-US" sz="2800"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分块的分类</a:t>
            </a:r>
            <a:endParaRPr lang="zh-CN" altLang="en-US"/>
          </a:p>
        </p:txBody>
      </p:sp>
      <p:sp>
        <p:nvSpPr>
          <p:cNvPr id="3" name="内容占位符 2"/>
          <p:cNvSpPr>
            <a:spLocks noGrp="1"/>
          </p:cNvSpPr>
          <p:nvPr>
            <p:ph idx="1"/>
          </p:nvPr>
        </p:nvSpPr>
        <p:spPr/>
        <p:txBody>
          <a:bodyPr>
            <a:noAutofit/>
          </a:bodyPr>
          <a:lstStyle/>
          <a:p>
            <a:r>
              <a:rPr lang="zh-CN" altLang="en-US" sz="2800" dirty="0"/>
              <a:t>静态分块</a:t>
            </a:r>
            <a:endParaRPr lang="zh-CN" altLang="en-US" sz="2800" dirty="0"/>
          </a:p>
          <a:p>
            <a:r>
              <a:rPr lang="zh-CN" altLang="en-US" sz="2800" dirty="0"/>
              <a:t>动态</a:t>
            </a:r>
            <a:r>
              <a:rPr lang="zh-CN" altLang="en-US" sz="2800" dirty="0" smtClean="0"/>
              <a:t>分块</a:t>
            </a:r>
            <a:endParaRPr lang="zh-CN" altLang="en-US" sz="2800" dirty="0"/>
          </a:p>
          <a:p>
            <a:r>
              <a:rPr lang="zh-CN" altLang="en-US" sz="2800" dirty="0"/>
              <a:t>静态分块指的是放一些关键点，预处理关键点到关键点的信息来加速查询的，不能支持修改</a:t>
            </a:r>
            <a:endParaRPr lang="zh-CN" altLang="en-US" sz="2800" dirty="0"/>
          </a:p>
          <a:p>
            <a:r>
              <a:rPr lang="zh-CN" altLang="en-US" sz="2800" dirty="0" smtClean="0"/>
              <a:t>目前认为：如果</a:t>
            </a:r>
            <a:r>
              <a:rPr lang="zh-CN" altLang="en-US" sz="2800" dirty="0"/>
              <a:t>可以离线，静态</a:t>
            </a:r>
            <a:r>
              <a:rPr lang="zh-CN" altLang="en-US" sz="2800" dirty="0" smtClean="0"/>
              <a:t>分块的功能是</a:t>
            </a:r>
            <a:r>
              <a:rPr lang="zh-CN" altLang="en-US" sz="2800" dirty="0"/>
              <a:t>莫队算法的子集</a:t>
            </a:r>
            <a:endParaRPr lang="zh-CN" altLang="en-US" sz="2800" dirty="0"/>
          </a:p>
          <a:p>
            <a:r>
              <a:rPr lang="zh-CN" altLang="en-US" sz="2800" dirty="0" smtClean="0"/>
              <a:t>经典例子：区间众数，区间逆序对数</a:t>
            </a:r>
            <a:endParaRPr lang="zh-CN" altLang="en-US" sz="2800" dirty="0"/>
          </a:p>
          <a:p>
            <a:r>
              <a:rPr lang="zh-CN" altLang="en-US" sz="2800" dirty="0"/>
              <a:t>动态分块指的是把序列分为一些块，每块维护一些信息，可以支持</a:t>
            </a:r>
            <a:r>
              <a:rPr lang="zh-CN" altLang="en-US" sz="2800" dirty="0" smtClean="0"/>
              <a:t>修改</a:t>
            </a:r>
            <a:endParaRPr lang="en-US" altLang="zh-CN" sz="2800" dirty="0" smtClean="0"/>
          </a:p>
          <a:p>
            <a:r>
              <a:rPr lang="zh-CN" altLang="en-US" sz="2800" dirty="0" smtClean="0"/>
              <a:t>经典例子：区间加区间</a:t>
            </a:r>
            <a:r>
              <a:rPr lang="en-US" altLang="zh-CN" sz="2800" dirty="0" smtClean="0"/>
              <a:t>rank</a:t>
            </a:r>
            <a:r>
              <a:rPr lang="zh-CN" altLang="en-US" sz="2800" dirty="0" smtClean="0"/>
              <a:t>，区间加区间</a:t>
            </a:r>
            <a:r>
              <a:rPr lang="en-US" altLang="zh-CN" sz="2800" dirty="0" err="1" smtClean="0"/>
              <a:t>kth</a:t>
            </a:r>
            <a:endParaRPr lang="zh-CN" altLang="en-US" sz="2800"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动态分块基础</a:t>
            </a:r>
            <a:endParaRPr lang="zh-CN" altLang="en-US"/>
          </a:p>
        </p:txBody>
      </p:sp>
      <p:sp>
        <p:nvSpPr>
          <p:cNvPr id="3" name="副标题 2"/>
          <p:cNvSpPr>
            <a:spLocks noGrp="1"/>
          </p:cNvSpPr>
          <p:nvPr>
            <p:ph type="subTitle" idx="1"/>
          </p:nvPr>
        </p:nvSpPr>
        <p:spPr/>
        <p:txBody>
          <a:bodyPr>
            <a:normAutofit/>
          </a:bodyPr>
          <a:lstStyle/>
          <a:p>
            <a:r>
              <a:rPr lang="zh-CN" altLang="en-US" sz="3600" dirty="0"/>
              <a:t>下列提到的分块默认为动态分块</a:t>
            </a:r>
            <a:endParaRPr lang="zh-CN" altLang="en-US" sz="3600"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用根号平衡来优化数据结构复杂度</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a:t>
            </a:r>
            <a:endParaRPr lang="en-US" altLang="zh-CN" sz="2800"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维护一个序列，支持：</a:t>
            </a:r>
            <a:endParaRPr lang="zh-CN" altLang="en-US" sz="2800" dirty="0"/>
          </a:p>
          <a:p>
            <a:r>
              <a:rPr lang="en-US" altLang="zh-CN" sz="2800" dirty="0"/>
              <a:t>O( 1 )</a:t>
            </a:r>
            <a:r>
              <a:rPr lang="zh-CN" altLang="en-US" sz="2800" dirty="0"/>
              <a:t>单点修改，</a:t>
            </a:r>
            <a:r>
              <a:rPr lang="en-US" altLang="zh-CN" sz="2800" dirty="0"/>
              <a:t>O( </a:t>
            </a:r>
            <a:r>
              <a:rPr lang="en-US" altLang="zh-CN" sz="2800" dirty="0" err="1"/>
              <a:t>sqrt</a:t>
            </a:r>
            <a:r>
              <a:rPr lang="en-US" altLang="zh-CN" sz="2800" dirty="0"/>
              <a:t>(n) )</a:t>
            </a:r>
            <a:r>
              <a:rPr lang="zh-CN" altLang="en-US" sz="2800" dirty="0"/>
              <a:t>区间和</a:t>
            </a:r>
            <a:endParaRPr lang="zh-CN" altLang="en-US" sz="2800" dirty="0"/>
          </a:p>
          <a:p>
            <a:endParaRPr lang="en-US" altLang="zh-CN" sz="2800"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分块维护块内和，每次修改的时候更新块内和以及该位置在数组上的值</a:t>
            </a:r>
            <a:endParaRPr lang="zh-CN" altLang="en-US" sz="2800" dirty="0">
              <a:sym typeface="+mn-ea"/>
            </a:endParaRPr>
          </a:p>
          <a:p>
            <a:r>
              <a:rPr lang="zh-CN" altLang="en-US" sz="2800" dirty="0"/>
              <a:t>查询的时候就和普通分块一样查</a:t>
            </a:r>
            <a:endParaRPr lang="zh-CN" alt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的删除</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若当前节点数值的出现次数等于于 </a:t>
            </a:r>
            <a:r>
              <a:rPr lang="en-US" altLang="zh-CN" sz="2800" dirty="0" smtClean="0"/>
              <a:t>1 : </a:t>
            </a:r>
            <a:endParaRPr lang="en-US" altLang="zh-CN" sz="2800" dirty="0" smtClean="0"/>
          </a:p>
          <a:p>
            <a:r>
              <a:rPr lang="zh-CN" altLang="en-US" sz="2800" dirty="0" smtClean="0"/>
              <a:t>若当前节点没有左儿子与右儿子，则直接删除该节点（置 </a:t>
            </a:r>
            <a:r>
              <a:rPr lang="en-US" altLang="zh-CN" sz="2800" dirty="0" smtClean="0"/>
              <a:t>0</a:t>
            </a:r>
            <a:r>
              <a:rPr lang="zh-CN" altLang="en-US" sz="2800" dirty="0" smtClean="0"/>
              <a:t>）； </a:t>
            </a:r>
            <a:endParaRPr lang="zh-CN" altLang="en-US" sz="2800" dirty="0" smtClean="0"/>
          </a:p>
          <a:p>
            <a:r>
              <a:rPr lang="zh-CN" altLang="en-US" sz="2800" dirty="0" smtClean="0"/>
              <a:t>若当前节点没有左儿子或右儿子，则将左儿子或右儿子替代该节点； </a:t>
            </a:r>
            <a:endParaRPr lang="zh-CN" altLang="en-US" sz="2800" dirty="0" smtClean="0"/>
          </a:p>
          <a:p>
            <a:r>
              <a:rPr lang="zh-CN" altLang="en-US" sz="2800" dirty="0" smtClean="0"/>
              <a:t>若当前节点有左儿子与右儿子，则不断旋转 当前节点，并走到当前节点新的对应位置，直到没有左儿子或右儿子为止。 </a:t>
            </a:r>
            <a:endParaRPr lang="zh-CN" altLang="en-US" sz="2800"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en-US" altLang="zh-CN"/>
          </a:p>
        </p:txBody>
      </p:sp>
      <p:sp>
        <p:nvSpPr>
          <p:cNvPr id="3" name="内容占位符 2"/>
          <p:cNvSpPr>
            <a:spLocks noGrp="1"/>
          </p:cNvSpPr>
          <p:nvPr>
            <p:ph idx="1"/>
          </p:nvPr>
        </p:nvSpPr>
        <p:spPr/>
        <p:txBody>
          <a:bodyPr>
            <a:normAutofit/>
          </a:bodyPr>
          <a:lstStyle/>
          <a:p>
            <a:r>
              <a:rPr lang="zh-CN" altLang="en-US" sz="2800" dirty="0"/>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t>查询：</a:t>
            </a:r>
            <a:endParaRPr lang="zh-CN" altLang="en-US" sz="2800" dirty="0"/>
          </a:p>
          <a:p>
            <a:endParaRPr lang="zh-CN" altLang="en-US" sz="2800" dirty="0"/>
          </a:p>
        </p:txBody>
      </p:sp>
      <p:graphicFrame>
        <p:nvGraphicFramePr>
          <p:cNvPr id="6" name="对象 5"/>
          <p:cNvGraphicFramePr/>
          <p:nvPr/>
        </p:nvGraphicFramePr>
        <p:xfrm>
          <a:off x="793909" y="2060848"/>
          <a:ext cx="6727508" cy="1336834"/>
        </p:xfrm>
        <a:graphic>
          <a:graphicData uri="http://schemas.openxmlformats.org/presentationml/2006/ole">
            <mc:AlternateContent xmlns:mc="http://schemas.openxmlformats.org/markup-compatibility/2006">
              <mc:Choice xmlns:v="urn:schemas-microsoft-com:vml" Requires="v">
                <p:oleObj spid="_x0000_s9282" name="" r:id="rId1" imgW="8963025" imgH="1781175" progId="Paint.Picture">
                  <p:embed/>
                </p:oleObj>
              </mc:Choice>
              <mc:Fallback>
                <p:oleObj name="" r:id="rId1" imgW="8963025" imgH="1781175" progId="Paint.Picture">
                  <p:embed/>
                  <p:pic>
                    <p:nvPicPr>
                      <p:cNvPr id="0" name="图片 9281"/>
                      <p:cNvPicPr/>
                      <p:nvPr/>
                    </p:nvPicPr>
                    <p:blipFill>
                      <a:blip r:embed="rId2"/>
                      <a:stretch>
                        <a:fillRect/>
                      </a:stretch>
                    </p:blipFill>
                    <p:spPr>
                      <a:xfrm>
                        <a:off x="793909" y="2060848"/>
                        <a:ext cx="6727508" cy="1336834"/>
                      </a:xfrm>
                      <a:prstGeom prst="rect">
                        <a:avLst/>
                      </a:prstGeom>
                    </p:spPr>
                  </p:pic>
                </p:oleObj>
              </mc:Fallback>
            </mc:AlternateContent>
          </a:graphicData>
        </a:graphic>
      </p:graphicFrame>
      <p:graphicFrame>
        <p:nvGraphicFramePr>
          <p:cNvPr id="8" name="对象 7"/>
          <p:cNvGraphicFramePr/>
          <p:nvPr/>
        </p:nvGraphicFramePr>
        <p:xfrm>
          <a:off x="793909" y="4603909"/>
          <a:ext cx="6727508" cy="1243965"/>
        </p:xfrm>
        <a:graphic>
          <a:graphicData uri="http://schemas.openxmlformats.org/presentationml/2006/ole">
            <mc:AlternateContent xmlns:mc="http://schemas.openxmlformats.org/markup-compatibility/2006">
              <mc:Choice xmlns:v="urn:schemas-microsoft-com:vml" Requires="v">
                <p:oleObj spid="_x0000_s9283" name="" r:id="rId3" imgW="8963025" imgH="1657350" progId="Paint.Picture">
                  <p:embed/>
                </p:oleObj>
              </mc:Choice>
              <mc:Fallback>
                <p:oleObj name="" r:id="rId3" imgW="8963025" imgH="1657350" progId="Paint.Picture">
                  <p:embed/>
                  <p:pic>
                    <p:nvPicPr>
                      <p:cNvPr id="0" name="图片 9282"/>
                      <p:cNvPicPr/>
                      <p:nvPr/>
                    </p:nvPicPr>
                    <p:blipFill>
                      <a:blip r:embed="rId4"/>
                      <a:stretch>
                        <a:fillRect/>
                      </a:stretch>
                    </p:blipFill>
                    <p:spPr>
                      <a:xfrm>
                        <a:off x="793909" y="4603909"/>
                        <a:ext cx="6727508" cy="12439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维护一个序列，支持：</a:t>
            </a:r>
            <a:endParaRPr lang="zh-CN" altLang="en-US" sz="2800" dirty="0"/>
          </a:p>
          <a:p>
            <a:r>
              <a:rPr lang="en-US" altLang="zh-CN" sz="2800" dirty="0"/>
              <a:t>O( </a:t>
            </a:r>
            <a:r>
              <a:rPr lang="en-US" altLang="zh-CN" sz="2800" dirty="0" err="1"/>
              <a:t>sqrt</a:t>
            </a:r>
            <a:r>
              <a:rPr lang="en-US" altLang="zh-CN" sz="2800" dirty="0"/>
              <a:t>(n) )</a:t>
            </a:r>
            <a:r>
              <a:rPr lang="zh-CN" altLang="en-US" sz="2800" dirty="0"/>
              <a:t>单点修改，</a:t>
            </a:r>
            <a:r>
              <a:rPr lang="en-US" altLang="zh-CN" sz="2800" dirty="0"/>
              <a:t>O(1)</a:t>
            </a:r>
            <a:r>
              <a:rPr lang="zh-CN" altLang="en-US" sz="2800" dirty="0"/>
              <a:t>区间和</a:t>
            </a:r>
            <a:endParaRPr lang="zh-CN" altLang="en-US" sz="2800" dirty="0"/>
          </a:p>
          <a:p>
            <a:endParaRPr lang="en-US" altLang="zh-CN" sz="2800"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normAutofit/>
          </a:bodyPr>
          <a:lstStyle/>
          <a:p>
            <a:r>
              <a:rPr lang="zh-CN" altLang="en-US" sz="2800" dirty="0"/>
              <a:t>分块维护块内前缀和和块外前缀和</a:t>
            </a:r>
            <a:endParaRPr lang="zh-CN" altLang="en-US" sz="2800" dirty="0"/>
          </a:p>
          <a:p>
            <a:r>
              <a:rPr lang="zh-CN" altLang="en-US" sz="2800" dirty="0"/>
              <a:t>也就是说维护每个块块内前</a:t>
            </a:r>
            <a:r>
              <a:rPr lang="en-US" altLang="zh-CN" sz="2800" dirty="0"/>
              <a:t>x</a:t>
            </a:r>
            <a:r>
              <a:rPr lang="zh-CN" altLang="en-US" sz="2800" dirty="0"/>
              <a:t>数的和</a:t>
            </a:r>
            <a:endParaRPr lang="zh-CN" altLang="en-US" sz="2800" dirty="0"/>
          </a:p>
          <a:p>
            <a:r>
              <a:rPr lang="zh-CN" altLang="en-US" sz="2800" dirty="0"/>
              <a:t>以及维护前</a:t>
            </a:r>
            <a:r>
              <a:rPr lang="en-US" altLang="zh-CN" sz="2800" dirty="0"/>
              <a:t>x</a:t>
            </a:r>
            <a:r>
              <a:rPr lang="zh-CN" altLang="en-US" sz="2800" dirty="0"/>
              <a:t>的块的和</a:t>
            </a:r>
            <a:endParaRPr lang="zh-CN" altLang="en-US" sz="2800" dirty="0"/>
          </a:p>
          <a:p>
            <a:r>
              <a:rPr lang="zh-CN" altLang="en-US" sz="2800" dirty="0"/>
              <a:t>更新的时候分别更新这两个前缀和</a:t>
            </a:r>
            <a:endParaRPr lang="zh-CN" altLang="en-US" sz="2800" dirty="0"/>
          </a:p>
          <a:p>
            <a:r>
              <a:rPr lang="zh-CN" altLang="en-US" sz="2800" dirty="0"/>
              <a:t>查询的时候把这两个前缀和拼起来</a:t>
            </a:r>
            <a:endParaRPr lang="zh-CN" altLang="en-US" sz="2800"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t>查询：</a:t>
            </a:r>
            <a:endParaRPr lang="zh-CN" altLang="en-US" sz="2800" dirty="0"/>
          </a:p>
          <a:p>
            <a:endParaRPr lang="zh-CN" altLang="en-US" sz="2800" dirty="0"/>
          </a:p>
          <a:p>
            <a:endParaRPr lang="zh-CN" altLang="en-US" sz="2800" dirty="0"/>
          </a:p>
        </p:txBody>
      </p:sp>
      <p:graphicFrame>
        <p:nvGraphicFramePr>
          <p:cNvPr id="4" name="对象 3"/>
          <p:cNvGraphicFramePr/>
          <p:nvPr/>
        </p:nvGraphicFramePr>
        <p:xfrm>
          <a:off x="879158" y="2132856"/>
          <a:ext cx="6720364" cy="1229678"/>
        </p:xfrm>
        <a:graphic>
          <a:graphicData uri="http://schemas.openxmlformats.org/presentationml/2006/ole">
            <mc:AlternateContent xmlns:mc="http://schemas.openxmlformats.org/markup-compatibility/2006">
              <mc:Choice xmlns:v="urn:schemas-microsoft-com:vml" Requires="v">
                <p:oleObj spid="_x0000_s10306" name="" r:id="rId1" imgW="8953500" imgH="1638300" progId="Paint.Picture">
                  <p:embed/>
                </p:oleObj>
              </mc:Choice>
              <mc:Fallback>
                <p:oleObj name="" r:id="rId1" imgW="8953500" imgH="1638300" progId="Paint.Picture">
                  <p:embed/>
                  <p:pic>
                    <p:nvPicPr>
                      <p:cNvPr id="0" name="图片 10305"/>
                      <p:cNvPicPr/>
                      <p:nvPr/>
                    </p:nvPicPr>
                    <p:blipFill>
                      <a:blip r:embed="rId2"/>
                      <a:stretch>
                        <a:fillRect/>
                      </a:stretch>
                    </p:blipFill>
                    <p:spPr>
                      <a:xfrm>
                        <a:off x="879158" y="2132856"/>
                        <a:ext cx="6720364" cy="1229678"/>
                      </a:xfrm>
                      <a:prstGeom prst="rect">
                        <a:avLst/>
                      </a:prstGeom>
                    </p:spPr>
                  </p:pic>
                </p:oleObj>
              </mc:Fallback>
            </mc:AlternateContent>
          </a:graphicData>
        </a:graphic>
      </p:graphicFrame>
      <p:graphicFrame>
        <p:nvGraphicFramePr>
          <p:cNvPr id="6" name="对象 5"/>
          <p:cNvGraphicFramePr/>
          <p:nvPr/>
        </p:nvGraphicFramePr>
        <p:xfrm>
          <a:off x="850006" y="4653136"/>
          <a:ext cx="6763226" cy="1322546"/>
        </p:xfrm>
        <a:graphic>
          <a:graphicData uri="http://schemas.openxmlformats.org/presentationml/2006/ole">
            <mc:AlternateContent xmlns:mc="http://schemas.openxmlformats.org/markup-compatibility/2006">
              <mc:Choice xmlns:v="urn:schemas-microsoft-com:vml" Requires="v">
                <p:oleObj spid="_x0000_s10307" name="" r:id="rId3" imgW="9010650" imgH="1762125" progId="Paint.Picture">
                  <p:embed/>
                </p:oleObj>
              </mc:Choice>
              <mc:Fallback>
                <p:oleObj name="" r:id="rId3" imgW="9010650" imgH="1762125" progId="Paint.Picture">
                  <p:embed/>
                  <p:pic>
                    <p:nvPicPr>
                      <p:cNvPr id="0" name="图片 10306"/>
                      <p:cNvPicPr/>
                      <p:nvPr/>
                    </p:nvPicPr>
                    <p:blipFill>
                      <a:blip r:embed="rId4"/>
                      <a:stretch>
                        <a:fillRect/>
                      </a:stretch>
                    </p:blipFill>
                    <p:spPr>
                      <a:xfrm>
                        <a:off x="850006" y="4653136"/>
                        <a:ext cx="6763226" cy="13225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维护一个序列，支持：</a:t>
            </a:r>
            <a:endParaRPr lang="zh-CN" altLang="en-US" sz="2800" dirty="0"/>
          </a:p>
          <a:p>
            <a:r>
              <a:rPr lang="en-US" altLang="zh-CN" sz="2800" dirty="0">
                <a:sym typeface="+mn-ea"/>
              </a:rPr>
              <a:t>O( </a:t>
            </a:r>
            <a:r>
              <a:rPr lang="en-US" altLang="zh-CN" sz="2800" dirty="0" err="1">
                <a:sym typeface="+mn-ea"/>
              </a:rPr>
              <a:t>sqrt</a:t>
            </a:r>
            <a:r>
              <a:rPr lang="en-US" altLang="zh-CN" sz="2800" dirty="0">
                <a:sym typeface="+mn-ea"/>
              </a:rPr>
              <a:t>(n) )</a:t>
            </a:r>
            <a:r>
              <a:rPr lang="zh-CN" altLang="en-US" sz="2800" dirty="0">
                <a:sym typeface="+mn-ea"/>
              </a:rPr>
              <a:t>区间加，</a:t>
            </a:r>
            <a:r>
              <a:rPr lang="en-US" altLang="zh-CN" sz="2800" dirty="0">
                <a:sym typeface="+mn-ea"/>
              </a:rPr>
              <a:t>O(1)</a:t>
            </a:r>
            <a:r>
              <a:rPr lang="zh-CN" altLang="en-US" sz="2800" dirty="0">
                <a:sym typeface="+mn-ea"/>
              </a:rPr>
              <a:t>查单点</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直接分块</a:t>
            </a:r>
            <a:endParaRPr lang="zh-CN" altLang="en-US" sz="2800"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sym typeface="+mn-ea"/>
              </a:rPr>
              <a:t>查询：</a:t>
            </a:r>
            <a:endParaRPr lang="zh-CN" altLang="en-US" sz="2800" dirty="0"/>
          </a:p>
          <a:p>
            <a:endParaRPr lang="zh-CN" altLang="en-US" sz="2800" dirty="0"/>
          </a:p>
          <a:p>
            <a:endParaRPr lang="zh-CN" altLang="en-US" sz="2800" dirty="0"/>
          </a:p>
        </p:txBody>
      </p:sp>
      <p:graphicFrame>
        <p:nvGraphicFramePr>
          <p:cNvPr id="4" name="对象 3"/>
          <p:cNvGraphicFramePr/>
          <p:nvPr/>
        </p:nvGraphicFramePr>
        <p:xfrm>
          <a:off x="740569" y="2060848"/>
          <a:ext cx="6677501" cy="1243965"/>
        </p:xfrm>
        <a:graphic>
          <a:graphicData uri="http://schemas.openxmlformats.org/presentationml/2006/ole">
            <mc:AlternateContent xmlns:mc="http://schemas.openxmlformats.org/markup-compatibility/2006">
              <mc:Choice xmlns:v="urn:schemas-microsoft-com:vml" Requires="v">
                <p:oleObj spid="_x0000_s11330" name="" r:id="rId1" imgW="8896350" imgH="1657350" progId="Paint.Picture">
                  <p:embed/>
                </p:oleObj>
              </mc:Choice>
              <mc:Fallback>
                <p:oleObj name="" r:id="rId1" imgW="8896350" imgH="1657350" progId="Paint.Picture">
                  <p:embed/>
                  <p:pic>
                    <p:nvPicPr>
                      <p:cNvPr id="0" name="图片 11329"/>
                      <p:cNvPicPr/>
                      <p:nvPr/>
                    </p:nvPicPr>
                    <p:blipFill>
                      <a:blip r:embed="rId2"/>
                      <a:stretch>
                        <a:fillRect/>
                      </a:stretch>
                    </p:blipFill>
                    <p:spPr>
                      <a:xfrm>
                        <a:off x="740569" y="2060848"/>
                        <a:ext cx="6677501" cy="1243965"/>
                      </a:xfrm>
                      <a:prstGeom prst="rect">
                        <a:avLst/>
                      </a:prstGeom>
                    </p:spPr>
                  </p:pic>
                </p:oleObj>
              </mc:Fallback>
            </mc:AlternateContent>
          </a:graphicData>
        </a:graphic>
      </p:graphicFrame>
      <p:graphicFrame>
        <p:nvGraphicFramePr>
          <p:cNvPr id="6" name="对象 5"/>
          <p:cNvGraphicFramePr/>
          <p:nvPr/>
        </p:nvGraphicFramePr>
        <p:xfrm>
          <a:off x="697706" y="4653136"/>
          <a:ext cx="6763226" cy="1322546"/>
        </p:xfrm>
        <a:graphic>
          <a:graphicData uri="http://schemas.openxmlformats.org/presentationml/2006/ole">
            <mc:AlternateContent xmlns:mc="http://schemas.openxmlformats.org/markup-compatibility/2006">
              <mc:Choice xmlns:v="urn:schemas-microsoft-com:vml" Requires="v">
                <p:oleObj spid="_x0000_s11331" name="" r:id="rId3" imgW="9010650" imgH="1762125" progId="Paint.Picture">
                  <p:embed/>
                </p:oleObj>
              </mc:Choice>
              <mc:Fallback>
                <p:oleObj name="" r:id="rId3" imgW="9010650" imgH="1762125" progId="Paint.Picture">
                  <p:embed/>
                  <p:pic>
                    <p:nvPicPr>
                      <p:cNvPr id="0" name="图片 11330"/>
                      <p:cNvPicPr/>
                      <p:nvPr/>
                    </p:nvPicPr>
                    <p:blipFill>
                      <a:blip r:embed="rId4"/>
                      <a:stretch>
                        <a:fillRect/>
                      </a:stretch>
                    </p:blipFill>
                    <p:spPr>
                      <a:xfrm>
                        <a:off x="697706" y="4653136"/>
                        <a:ext cx="6763226" cy="13225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维护一个序列，支持：</a:t>
            </a:r>
            <a:endParaRPr lang="zh-CN" altLang="en-US" sz="2800" dirty="0"/>
          </a:p>
          <a:p>
            <a:r>
              <a:rPr lang="en-US" altLang="zh-CN" sz="2800" dirty="0">
                <a:sym typeface="+mn-ea"/>
              </a:rPr>
              <a:t>O(1)</a:t>
            </a:r>
            <a:r>
              <a:rPr lang="zh-CN" altLang="en-US" sz="2800" dirty="0">
                <a:sym typeface="+mn-ea"/>
              </a:rPr>
              <a:t>区间加，</a:t>
            </a:r>
            <a:r>
              <a:rPr lang="en-US" altLang="zh-CN" sz="2800" dirty="0">
                <a:sym typeface="+mn-ea"/>
              </a:rPr>
              <a:t>O( </a:t>
            </a:r>
            <a:r>
              <a:rPr lang="en-US" altLang="zh-CN" sz="2800" dirty="0" err="1">
                <a:sym typeface="+mn-ea"/>
              </a:rPr>
              <a:t>sqrt</a:t>
            </a:r>
            <a:r>
              <a:rPr lang="en-US" altLang="zh-CN" sz="2800" dirty="0">
                <a:sym typeface="+mn-ea"/>
              </a:rPr>
              <a:t>(n) )</a:t>
            </a:r>
            <a:r>
              <a:rPr lang="zh-CN" altLang="en-US" sz="2800" dirty="0">
                <a:sym typeface="+mn-ea"/>
              </a:rPr>
              <a:t>查单点</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每次对区间</a:t>
            </a:r>
            <a:r>
              <a:rPr lang="en-US" altLang="zh-CN" sz="2800" dirty="0"/>
              <a:t>[</a:t>
            </a:r>
            <a:r>
              <a:rPr lang="en-US" altLang="zh-CN" sz="2800" dirty="0" err="1"/>
              <a:t>l,r</a:t>
            </a:r>
            <a:r>
              <a:rPr lang="en-US" altLang="zh-CN" sz="2800" dirty="0"/>
              <a:t>]</a:t>
            </a:r>
            <a:r>
              <a:rPr lang="zh-CN" altLang="en-US" sz="2800" dirty="0"/>
              <a:t>加</a:t>
            </a:r>
            <a:r>
              <a:rPr lang="en-US" altLang="zh-CN" sz="2800" dirty="0"/>
              <a:t>x</a:t>
            </a:r>
            <a:r>
              <a:rPr lang="zh-CN" altLang="en-US" sz="2800" dirty="0"/>
              <a:t>的时候</a:t>
            </a:r>
            <a:endParaRPr lang="zh-CN" altLang="en-US" sz="2800" dirty="0"/>
          </a:p>
          <a:p>
            <a:r>
              <a:rPr lang="zh-CN" altLang="en-US" sz="2800" dirty="0"/>
              <a:t>差分为前缀</a:t>
            </a:r>
            <a:r>
              <a:rPr lang="en-US" altLang="zh-CN" sz="2800" dirty="0"/>
              <a:t>[1,l-1]</a:t>
            </a:r>
            <a:r>
              <a:rPr lang="zh-CN" altLang="en-US" sz="2800" dirty="0"/>
              <a:t>减</a:t>
            </a:r>
            <a:r>
              <a:rPr lang="en-US" altLang="zh-CN" sz="2800" dirty="0"/>
              <a:t>x</a:t>
            </a:r>
            <a:r>
              <a:rPr lang="zh-CN" altLang="en-US" sz="2800" dirty="0"/>
              <a:t>，前缀</a:t>
            </a:r>
            <a:r>
              <a:rPr lang="en-US" altLang="zh-CN" sz="2800" dirty="0"/>
              <a:t>[1,r]</a:t>
            </a:r>
            <a:r>
              <a:rPr lang="zh-CN" altLang="en-US" sz="2800" dirty="0"/>
              <a:t>加</a:t>
            </a:r>
            <a:r>
              <a:rPr lang="en-US" altLang="zh-CN" sz="2800" dirty="0"/>
              <a:t>x</a:t>
            </a:r>
            <a:endParaRPr lang="en-US" altLang="zh-CN" sz="2800" dirty="0"/>
          </a:p>
          <a:p>
            <a:r>
              <a:rPr lang="zh-CN" altLang="en-US" sz="2800" dirty="0"/>
              <a:t>同时在数组上和块上打标记</a:t>
            </a:r>
            <a:endParaRPr lang="zh-CN" altLang="en-US" sz="2800" dirty="0"/>
          </a:p>
          <a:p>
            <a:r>
              <a:rPr lang="zh-CN" altLang="en-US" sz="2800" dirty="0"/>
              <a:t>使得区间</a:t>
            </a:r>
            <a:r>
              <a:rPr lang="en-US" altLang="zh-CN" sz="2800" dirty="0"/>
              <a:t>[</a:t>
            </a:r>
            <a:r>
              <a:rPr lang="en-US" altLang="zh-CN" sz="2800" dirty="0" err="1"/>
              <a:t>l,r</a:t>
            </a:r>
            <a:r>
              <a:rPr lang="en-US" altLang="zh-CN" sz="2800" dirty="0"/>
              <a:t>]</a:t>
            </a:r>
            <a:r>
              <a:rPr lang="zh-CN" altLang="en-US" sz="2800" dirty="0"/>
              <a:t>加</a:t>
            </a:r>
            <a:r>
              <a:rPr lang="en-US" altLang="zh-CN" sz="2800" dirty="0"/>
              <a:t>x</a:t>
            </a:r>
            <a:endParaRPr lang="en-US" altLang="zh-CN" sz="2800" dirty="0"/>
          </a:p>
          <a:p>
            <a:r>
              <a:rPr lang="zh-CN" altLang="en-US" sz="2800" dirty="0"/>
              <a:t>查询的时候就扫过块外的标记和块内的标记即可</a:t>
            </a:r>
            <a:endParaRPr lang="zh-CN" altLang="en-US" sz="2800"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sym typeface="+mn-ea"/>
              </a:rPr>
              <a:t>查询：</a:t>
            </a:r>
            <a:endParaRPr lang="zh-CN" altLang="en-US" sz="2800" dirty="0"/>
          </a:p>
          <a:p>
            <a:endParaRPr lang="zh-CN" altLang="en-US" sz="2800" dirty="0"/>
          </a:p>
          <a:p>
            <a:endParaRPr lang="zh-CN" altLang="en-US" sz="2800" dirty="0"/>
          </a:p>
        </p:txBody>
      </p:sp>
      <p:graphicFrame>
        <p:nvGraphicFramePr>
          <p:cNvPr id="7" name="对象 6"/>
          <p:cNvGraphicFramePr/>
          <p:nvPr/>
        </p:nvGraphicFramePr>
        <p:xfrm>
          <a:off x="722948" y="2132856"/>
          <a:ext cx="6713220" cy="1229678"/>
        </p:xfrm>
        <a:graphic>
          <a:graphicData uri="http://schemas.openxmlformats.org/presentationml/2006/ole">
            <mc:AlternateContent xmlns:mc="http://schemas.openxmlformats.org/markup-compatibility/2006">
              <mc:Choice xmlns:v="urn:schemas-microsoft-com:vml" Requires="v">
                <p:oleObj spid="_x0000_s12354" name="" r:id="rId1" imgW="8943975" imgH="1638300" progId="Paint.Picture">
                  <p:embed/>
                </p:oleObj>
              </mc:Choice>
              <mc:Fallback>
                <p:oleObj name="" r:id="rId1" imgW="8943975" imgH="1638300" progId="Paint.Picture">
                  <p:embed/>
                  <p:pic>
                    <p:nvPicPr>
                      <p:cNvPr id="0" name="图片 12353"/>
                      <p:cNvPicPr/>
                      <p:nvPr/>
                    </p:nvPicPr>
                    <p:blipFill>
                      <a:blip r:embed="rId2"/>
                      <a:stretch>
                        <a:fillRect/>
                      </a:stretch>
                    </p:blipFill>
                    <p:spPr>
                      <a:xfrm>
                        <a:off x="722948" y="2132856"/>
                        <a:ext cx="6713220" cy="1229678"/>
                      </a:xfrm>
                      <a:prstGeom prst="rect">
                        <a:avLst/>
                      </a:prstGeom>
                    </p:spPr>
                  </p:pic>
                </p:oleObj>
              </mc:Fallback>
            </mc:AlternateContent>
          </a:graphicData>
        </a:graphic>
      </p:graphicFrame>
      <p:graphicFrame>
        <p:nvGraphicFramePr>
          <p:cNvPr id="9" name="对象 8"/>
          <p:cNvGraphicFramePr/>
          <p:nvPr/>
        </p:nvGraphicFramePr>
        <p:xfrm>
          <a:off x="722948" y="4653136"/>
          <a:ext cx="6791801" cy="1308259"/>
        </p:xfrm>
        <a:graphic>
          <a:graphicData uri="http://schemas.openxmlformats.org/presentationml/2006/ole">
            <mc:AlternateContent xmlns:mc="http://schemas.openxmlformats.org/markup-compatibility/2006">
              <mc:Choice xmlns:v="urn:schemas-microsoft-com:vml" Requires="v">
                <p:oleObj spid="_x0000_s12355" name="" r:id="rId3" imgW="9048750" imgH="1743075" progId="Paint.Picture">
                  <p:embed/>
                </p:oleObj>
              </mc:Choice>
              <mc:Fallback>
                <p:oleObj name="" r:id="rId3" imgW="9048750" imgH="1743075" progId="Paint.Picture">
                  <p:embed/>
                  <p:pic>
                    <p:nvPicPr>
                      <p:cNvPr id="0" name="图片 12354"/>
                      <p:cNvPicPr/>
                      <p:nvPr/>
                    </p:nvPicPr>
                    <p:blipFill>
                      <a:blip r:embed="rId4"/>
                      <a:stretch>
                        <a:fillRect/>
                      </a:stretch>
                    </p:blipFill>
                    <p:spPr>
                      <a:xfrm>
                        <a:off x="722948" y="4653136"/>
                        <a:ext cx="6791801" cy="130825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a:t>
            </a:r>
            <a:endParaRPr lang="zh-CN" altLang="en-US" dirty="0"/>
          </a:p>
        </p:txBody>
      </p:sp>
      <p:pic>
        <p:nvPicPr>
          <p:cNvPr id="89090" name="Picture 2"/>
          <p:cNvPicPr>
            <a:picLocks noGrp="1" noChangeAspect="1" noChangeArrowheads="1"/>
          </p:cNvPicPr>
          <p:nvPr>
            <p:ph idx="1"/>
          </p:nvPr>
        </p:nvPicPr>
        <p:blipFill>
          <a:blip r:embed="rId1" cstate="print"/>
          <a:srcRect/>
          <a:stretch>
            <a:fillRect/>
          </a:stretch>
        </p:blipFill>
        <p:spPr bwMode="auto">
          <a:xfrm>
            <a:off x="683568" y="1484784"/>
            <a:ext cx="7511947" cy="36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维护一个集合，支持：</a:t>
            </a:r>
            <a:endParaRPr lang="zh-CN" altLang="en-US" sz="2800" dirty="0"/>
          </a:p>
          <a:p>
            <a:r>
              <a:rPr lang="en-US" altLang="zh-CN" sz="2800" dirty="0"/>
              <a:t>O(1)</a:t>
            </a:r>
            <a:r>
              <a:rPr lang="zh-CN" altLang="en-US" sz="2800" dirty="0"/>
              <a:t>插入一个数</a:t>
            </a:r>
            <a:endParaRPr lang="zh-CN" altLang="en-US" sz="2800" dirty="0"/>
          </a:p>
          <a:p>
            <a:r>
              <a:rPr lang="en-US" altLang="zh-CN" sz="2800" dirty="0"/>
              <a:t>O( </a:t>
            </a:r>
            <a:r>
              <a:rPr lang="en-US" altLang="zh-CN" sz="2800" dirty="0" err="1"/>
              <a:t>sqrt</a:t>
            </a:r>
            <a:r>
              <a:rPr lang="en-US" altLang="zh-CN" sz="2800" dirty="0"/>
              <a:t>(n) )</a:t>
            </a:r>
            <a:r>
              <a:rPr lang="zh-CN" altLang="en-US" sz="2800" dirty="0"/>
              <a:t>查询</a:t>
            </a:r>
            <a:r>
              <a:rPr lang="en-US" altLang="zh-CN" sz="2800" dirty="0"/>
              <a:t>k</a:t>
            </a:r>
            <a:r>
              <a:rPr lang="zh-CN" altLang="en-US" sz="2800" dirty="0"/>
              <a:t>小</a:t>
            </a:r>
            <a:endParaRPr lang="zh-CN" altLang="en-US" sz="2800"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离散化后对值域进行分块</a:t>
            </a:r>
            <a:endParaRPr lang="zh-CN" altLang="en-US" sz="2800" dirty="0"/>
          </a:p>
          <a:p>
            <a:r>
              <a:rPr lang="zh-CN" altLang="en-US" sz="2800" dirty="0"/>
              <a:t>还是维护第</a:t>
            </a:r>
            <a:r>
              <a:rPr lang="en-US" altLang="zh-CN" sz="2800" dirty="0" err="1"/>
              <a:t>i</a:t>
            </a:r>
            <a:r>
              <a:rPr lang="zh-CN" altLang="en-US" sz="2800" dirty="0"/>
              <a:t>个块里面有多少个数</a:t>
            </a:r>
            <a:endParaRPr lang="zh-CN" altLang="en-US" sz="2800" dirty="0"/>
          </a:p>
          <a:p>
            <a:r>
              <a:rPr lang="zh-CN" altLang="en-US" sz="2800" dirty="0"/>
              <a:t>查询的时候从第一个块开始往右跑</a:t>
            </a:r>
            <a:endParaRPr lang="zh-CN" altLang="en-US" sz="2800" dirty="0"/>
          </a:p>
          <a:p>
            <a:r>
              <a:rPr lang="zh-CN" altLang="en-US" sz="2800" dirty="0"/>
              <a:t>最多走过</a:t>
            </a:r>
            <a:r>
              <a:rPr lang="en-US" altLang="zh-CN" sz="2800" dirty="0" err="1"/>
              <a:t>sqrt</a:t>
            </a:r>
            <a:r>
              <a:rPr lang="en-US" altLang="zh-CN" sz="2800" dirty="0"/>
              <a:t>(n)</a:t>
            </a:r>
            <a:r>
              <a:rPr lang="zh-CN" altLang="en-US" sz="2800" dirty="0"/>
              <a:t>个整块和</a:t>
            </a:r>
            <a:r>
              <a:rPr lang="en-US" altLang="zh-CN" sz="2800" dirty="0" err="1"/>
              <a:t>sqrt</a:t>
            </a:r>
            <a:r>
              <a:rPr lang="en-US" altLang="zh-CN" sz="2800" dirty="0"/>
              <a:t>(n)</a:t>
            </a:r>
            <a:r>
              <a:rPr lang="zh-CN" altLang="en-US" sz="2800" dirty="0"/>
              <a:t>个零散的数</a:t>
            </a:r>
            <a:endParaRPr lang="zh-CN" altLang="en-US" sz="2800"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normAutofit/>
          </a:bodyPr>
          <a:lstStyle/>
          <a:p>
            <a:r>
              <a:rPr lang="zh-CN" altLang="en-US" sz="2800" dirty="0"/>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t>查询：</a:t>
            </a:r>
            <a:endParaRPr lang="zh-CN" altLang="en-US" sz="2800" dirty="0"/>
          </a:p>
        </p:txBody>
      </p:sp>
      <p:graphicFrame>
        <p:nvGraphicFramePr>
          <p:cNvPr id="6" name="对象 5"/>
          <p:cNvGraphicFramePr/>
          <p:nvPr/>
        </p:nvGraphicFramePr>
        <p:xfrm>
          <a:off x="683568" y="2060848"/>
          <a:ext cx="6727508" cy="1336834"/>
        </p:xfrm>
        <a:graphic>
          <a:graphicData uri="http://schemas.openxmlformats.org/presentationml/2006/ole">
            <mc:AlternateContent xmlns:mc="http://schemas.openxmlformats.org/markup-compatibility/2006">
              <mc:Choice xmlns:v="urn:schemas-microsoft-com:vml" Requires="v">
                <p:oleObj spid="_x0000_s13378" name="" r:id="rId1" imgW="8963025" imgH="1781175" progId="Paint.Picture">
                  <p:embed/>
                </p:oleObj>
              </mc:Choice>
              <mc:Fallback>
                <p:oleObj name="" r:id="rId1" imgW="8963025" imgH="1781175" progId="Paint.Picture">
                  <p:embed/>
                  <p:pic>
                    <p:nvPicPr>
                      <p:cNvPr id="0" name="图片 13377"/>
                      <p:cNvPicPr/>
                      <p:nvPr/>
                    </p:nvPicPr>
                    <p:blipFill>
                      <a:blip r:embed="rId2"/>
                      <a:stretch>
                        <a:fillRect/>
                      </a:stretch>
                    </p:blipFill>
                    <p:spPr>
                      <a:xfrm>
                        <a:off x="683568" y="2060848"/>
                        <a:ext cx="6727508" cy="1336834"/>
                      </a:xfrm>
                      <a:prstGeom prst="rect">
                        <a:avLst/>
                      </a:prstGeom>
                    </p:spPr>
                  </p:pic>
                </p:oleObj>
              </mc:Fallback>
            </mc:AlternateContent>
          </a:graphicData>
        </a:graphic>
      </p:graphicFrame>
      <p:graphicFrame>
        <p:nvGraphicFramePr>
          <p:cNvPr id="4" name="对象 3"/>
          <p:cNvGraphicFramePr/>
          <p:nvPr/>
        </p:nvGraphicFramePr>
        <p:xfrm>
          <a:off x="683568" y="4653136"/>
          <a:ext cx="6748939" cy="1293971"/>
        </p:xfrm>
        <a:graphic>
          <a:graphicData uri="http://schemas.openxmlformats.org/presentationml/2006/ole">
            <mc:AlternateContent xmlns:mc="http://schemas.openxmlformats.org/markup-compatibility/2006">
              <mc:Choice xmlns:v="urn:schemas-microsoft-com:vml" Requires="v">
                <p:oleObj spid="_x0000_s13379" name="" r:id="rId3" imgW="8991600" imgH="1724025" progId="Paint.Picture">
                  <p:embed/>
                </p:oleObj>
              </mc:Choice>
              <mc:Fallback>
                <p:oleObj name="" r:id="rId3" imgW="8991600" imgH="1724025" progId="Paint.Picture">
                  <p:embed/>
                  <p:pic>
                    <p:nvPicPr>
                      <p:cNvPr id="0" name="图片 13378"/>
                      <p:cNvPicPr/>
                      <p:nvPr/>
                    </p:nvPicPr>
                    <p:blipFill>
                      <a:blip r:embed="rId4"/>
                      <a:stretch>
                        <a:fillRect/>
                      </a:stretch>
                    </p:blipFill>
                    <p:spPr>
                      <a:xfrm>
                        <a:off x="683568" y="4653136"/>
                        <a:ext cx="6748939" cy="129397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根号平衡</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维护一个集合，支持：</a:t>
            </a:r>
            <a:endParaRPr lang="zh-CN" altLang="en-US" sz="2800" dirty="0"/>
          </a:p>
          <a:p>
            <a:r>
              <a:rPr lang="en-US" altLang="zh-CN" sz="2800" dirty="0">
                <a:sym typeface="+mn-ea"/>
              </a:rPr>
              <a:t>O( </a:t>
            </a:r>
            <a:r>
              <a:rPr lang="en-US" altLang="zh-CN" sz="2800" dirty="0" err="1">
                <a:sym typeface="+mn-ea"/>
              </a:rPr>
              <a:t>sqrt</a:t>
            </a:r>
            <a:r>
              <a:rPr lang="en-US" altLang="zh-CN" sz="2800" dirty="0">
                <a:sym typeface="+mn-ea"/>
              </a:rPr>
              <a:t>(n) )</a:t>
            </a:r>
            <a:r>
              <a:rPr lang="zh-CN" altLang="en-US" sz="2800" dirty="0">
                <a:sym typeface="+mn-ea"/>
              </a:rPr>
              <a:t>插入一个数</a:t>
            </a:r>
            <a:endParaRPr lang="zh-CN" altLang="en-US" sz="2800" dirty="0"/>
          </a:p>
          <a:p>
            <a:r>
              <a:rPr lang="en-US" altLang="zh-CN" sz="2800" dirty="0">
                <a:sym typeface="+mn-ea"/>
              </a:rPr>
              <a:t>O(1)</a:t>
            </a:r>
            <a:r>
              <a:rPr lang="zh-CN" altLang="en-US" sz="2800" dirty="0">
                <a:sym typeface="+mn-ea"/>
              </a:rPr>
              <a:t>查询</a:t>
            </a:r>
            <a:r>
              <a:rPr lang="en-US" altLang="zh-CN" sz="2800" dirty="0">
                <a:sym typeface="+mn-ea"/>
              </a:rPr>
              <a:t>k</a:t>
            </a:r>
            <a:r>
              <a:rPr lang="zh-CN" altLang="en-US" sz="2800" dirty="0">
                <a:sym typeface="+mn-ea"/>
              </a:rPr>
              <a:t>小</a:t>
            </a:r>
            <a:endParaRPr lang="zh-CN" altLang="en-US" sz="2800"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值域分块</a:t>
            </a:r>
            <a:endParaRPr lang="zh-CN" altLang="en-US" sz="2800" dirty="0"/>
          </a:p>
          <a:p>
            <a:r>
              <a:rPr lang="zh-CN" altLang="en-US" sz="2800" dirty="0"/>
              <a:t>对于每个数维护一下其在哪个块里面</a:t>
            </a:r>
            <a:endParaRPr lang="zh-CN" altLang="en-US" sz="2800" dirty="0"/>
          </a:p>
          <a:p>
            <a:r>
              <a:rPr lang="zh-CN" altLang="en-US" sz="2800" dirty="0"/>
              <a:t>对于每个块维护一个</a:t>
            </a:r>
            <a:r>
              <a:rPr lang="en-US" altLang="zh-CN" sz="2800" dirty="0"/>
              <a:t>OV</a:t>
            </a:r>
            <a:r>
              <a:rPr lang="zh-CN" altLang="en-US" sz="2800" dirty="0"/>
              <a:t>（有序表）表示这个块内的所有数存在的数，从小到大</a:t>
            </a:r>
            <a:endParaRPr lang="zh-CN" altLang="en-US" sz="2800" dirty="0"/>
          </a:p>
          <a:p>
            <a:r>
              <a:rPr lang="zh-CN" altLang="en-US" sz="2800" dirty="0"/>
              <a:t>这样我们修改的时候只会改变</a:t>
            </a:r>
            <a:r>
              <a:rPr lang="en-US" altLang="zh-CN" sz="2800" dirty="0" err="1"/>
              <a:t>sqrt</a:t>
            </a:r>
            <a:r>
              <a:rPr lang="en-US" altLang="zh-CN" sz="2800" dirty="0"/>
              <a:t>( n )</a:t>
            </a:r>
            <a:r>
              <a:rPr lang="zh-CN" altLang="en-US" sz="2800" dirty="0"/>
              <a:t>个数所从属的块</a:t>
            </a:r>
            <a:endParaRPr lang="zh-CN" altLang="en-US" sz="2800" dirty="0"/>
          </a:p>
          <a:p>
            <a:r>
              <a:rPr lang="zh-CN" altLang="en-US" sz="2800" dirty="0"/>
              <a:t>查询的时候定位到其所属于的块，然后找到其在该块中对应的值</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根号平衡</a:t>
            </a:r>
            <a:endParaRPr lang="zh-CN" altLang="en-US"/>
          </a:p>
        </p:txBody>
      </p:sp>
      <p:sp>
        <p:nvSpPr>
          <p:cNvPr id="3" name="内容占位符 2"/>
          <p:cNvSpPr>
            <a:spLocks noGrp="1"/>
          </p:cNvSpPr>
          <p:nvPr>
            <p:ph idx="1"/>
          </p:nvPr>
        </p:nvSpPr>
        <p:spPr/>
        <p:txBody>
          <a:bodyPr>
            <a:normAutofit/>
          </a:bodyPr>
          <a:lstStyle/>
          <a:p>
            <a:r>
              <a:rPr lang="zh-CN" altLang="en-US" sz="2800" dirty="0"/>
              <a:t>修改：</a:t>
            </a:r>
            <a:endParaRPr lang="zh-CN" altLang="en-US" sz="2800" dirty="0"/>
          </a:p>
          <a:p>
            <a:endParaRPr lang="zh-CN" altLang="en-US" sz="2800" dirty="0"/>
          </a:p>
          <a:p>
            <a:endParaRPr lang="zh-CN" altLang="en-US" sz="2800" dirty="0"/>
          </a:p>
          <a:p>
            <a:endParaRPr lang="zh-CN" altLang="en-US" sz="2800" dirty="0"/>
          </a:p>
          <a:p>
            <a:endParaRPr lang="zh-CN" altLang="en-US" sz="2800" dirty="0"/>
          </a:p>
          <a:p>
            <a:r>
              <a:rPr lang="zh-CN" altLang="en-US" sz="2800" dirty="0"/>
              <a:t>查询：</a:t>
            </a:r>
            <a:endParaRPr lang="zh-CN" altLang="en-US" sz="2800" dirty="0"/>
          </a:p>
        </p:txBody>
      </p:sp>
      <p:graphicFrame>
        <p:nvGraphicFramePr>
          <p:cNvPr id="8" name="对象 7"/>
          <p:cNvGraphicFramePr/>
          <p:nvPr/>
        </p:nvGraphicFramePr>
        <p:xfrm>
          <a:off x="822483" y="2132856"/>
          <a:ext cx="6741795" cy="1208246"/>
        </p:xfrm>
        <a:graphic>
          <a:graphicData uri="http://schemas.openxmlformats.org/presentationml/2006/ole">
            <mc:AlternateContent xmlns:mc="http://schemas.openxmlformats.org/markup-compatibility/2006">
              <mc:Choice xmlns:v="urn:schemas-microsoft-com:vml" Requires="v">
                <p:oleObj spid="_x0000_s14402" name="" r:id="rId1" imgW="8982075" imgH="1609725" progId="Paint.Picture">
                  <p:embed/>
                </p:oleObj>
              </mc:Choice>
              <mc:Fallback>
                <p:oleObj name="" r:id="rId1" imgW="8982075" imgH="1609725" progId="Paint.Picture">
                  <p:embed/>
                  <p:pic>
                    <p:nvPicPr>
                      <p:cNvPr id="0" name="图片 14401"/>
                      <p:cNvPicPr/>
                      <p:nvPr/>
                    </p:nvPicPr>
                    <p:blipFill>
                      <a:blip r:embed="rId2"/>
                      <a:stretch>
                        <a:fillRect/>
                      </a:stretch>
                    </p:blipFill>
                    <p:spPr>
                      <a:xfrm>
                        <a:off x="822483" y="2132856"/>
                        <a:ext cx="6741795" cy="1208246"/>
                      </a:xfrm>
                      <a:prstGeom prst="rect">
                        <a:avLst/>
                      </a:prstGeom>
                    </p:spPr>
                  </p:pic>
                </p:oleObj>
              </mc:Fallback>
            </mc:AlternateContent>
          </a:graphicData>
        </a:graphic>
      </p:graphicFrame>
      <p:graphicFrame>
        <p:nvGraphicFramePr>
          <p:cNvPr id="10" name="对象 9"/>
          <p:cNvGraphicFramePr/>
          <p:nvPr/>
        </p:nvGraphicFramePr>
        <p:xfrm>
          <a:off x="843915" y="4636771"/>
          <a:ext cx="6698933" cy="1236821"/>
        </p:xfrm>
        <a:graphic>
          <a:graphicData uri="http://schemas.openxmlformats.org/presentationml/2006/ole">
            <mc:AlternateContent xmlns:mc="http://schemas.openxmlformats.org/markup-compatibility/2006">
              <mc:Choice xmlns:v="urn:schemas-microsoft-com:vml" Requires="v">
                <p:oleObj spid="_x0000_s14403" name="" r:id="rId3" imgW="8924925" imgH="1647825" progId="Paint.Picture">
                  <p:embed/>
                </p:oleObj>
              </mc:Choice>
              <mc:Fallback>
                <p:oleObj name="" r:id="rId3" imgW="8924925" imgH="1647825" progId="Paint.Picture">
                  <p:embed/>
                  <p:pic>
                    <p:nvPicPr>
                      <p:cNvPr id="0" name="图片 14402"/>
                      <p:cNvPicPr/>
                      <p:nvPr/>
                    </p:nvPicPr>
                    <p:blipFill>
                      <a:blip r:embed="rId4"/>
                      <a:stretch>
                        <a:fillRect/>
                      </a:stretch>
                    </p:blipFill>
                    <p:spPr>
                      <a:xfrm>
                        <a:off x="843915" y="4636771"/>
                        <a:ext cx="6698933" cy="12368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endParaRPr lang="zh-CN" altLang="en-US"/>
          </a:p>
        </p:txBody>
      </p:sp>
      <p:sp>
        <p:nvSpPr>
          <p:cNvPr id="3" name="内容占位符 2"/>
          <p:cNvSpPr>
            <a:spLocks noGrp="1"/>
          </p:cNvSpPr>
          <p:nvPr>
            <p:ph idx="1"/>
          </p:nvPr>
        </p:nvSpPr>
        <p:spPr/>
        <p:txBody>
          <a:bodyPr>
            <a:noAutofit/>
          </a:bodyPr>
          <a:lstStyle/>
          <a:p>
            <a:r>
              <a:rPr lang="zh-CN" altLang="en-US" sz="2400" dirty="0"/>
              <a:t>要实现：</a:t>
            </a:r>
            <a:endParaRPr lang="zh-CN" altLang="en-US" sz="2400" dirty="0"/>
          </a:p>
          <a:p>
            <a:r>
              <a:rPr lang="en-US" altLang="zh-CN" sz="2400" dirty="0"/>
              <a:t>1.</a:t>
            </a:r>
            <a:r>
              <a:rPr lang="zh-CN" altLang="en-US" sz="2400" dirty="0"/>
              <a:t>区间加</a:t>
            </a:r>
            <a:endParaRPr lang="zh-CN" altLang="en-US" sz="2400" dirty="0"/>
          </a:p>
          <a:p>
            <a:r>
              <a:rPr lang="en-US" altLang="zh-CN" sz="2400" dirty="0"/>
              <a:t>2.</a:t>
            </a:r>
            <a:r>
              <a:rPr lang="zh-CN" altLang="en-US" sz="2400" dirty="0"/>
              <a:t>区间和</a:t>
            </a:r>
            <a:endParaRPr lang="zh-CN" altLang="en-US" sz="2400" dirty="0"/>
          </a:p>
          <a:p>
            <a:endParaRPr lang="zh-CN" altLang="en-US" sz="2400" dirty="0"/>
          </a:p>
          <a:p>
            <a:r>
              <a:rPr lang="zh-CN" altLang="en-US" sz="2400" dirty="0"/>
              <a:t>朴素来做，可以有</a:t>
            </a:r>
            <a:r>
              <a:rPr lang="en-US" altLang="zh-CN" sz="2400" dirty="0"/>
              <a:t>O(1)</a:t>
            </a:r>
            <a:r>
              <a:rPr lang="zh-CN" altLang="en-US" sz="2400" dirty="0"/>
              <a:t>修改</a:t>
            </a:r>
            <a:r>
              <a:rPr lang="en-US" altLang="zh-CN" sz="2400" dirty="0"/>
              <a:t>O(n)</a:t>
            </a:r>
            <a:r>
              <a:rPr lang="zh-CN" altLang="en-US" sz="2400" dirty="0"/>
              <a:t>查询以及</a:t>
            </a:r>
            <a:r>
              <a:rPr lang="en-US" altLang="zh-CN" sz="2400" dirty="0"/>
              <a:t>O(n)</a:t>
            </a:r>
            <a:r>
              <a:rPr lang="zh-CN" altLang="en-US" sz="2400" dirty="0"/>
              <a:t>修改</a:t>
            </a:r>
            <a:r>
              <a:rPr lang="en-US" altLang="zh-CN" sz="2400" dirty="0"/>
              <a:t>O(1)</a:t>
            </a:r>
            <a:r>
              <a:rPr lang="zh-CN" altLang="en-US" sz="2400" dirty="0"/>
              <a:t>查询的暴力做法</a:t>
            </a:r>
            <a:endParaRPr lang="zh-CN" altLang="en-US" sz="2400" dirty="0"/>
          </a:p>
          <a:p>
            <a:endParaRPr lang="zh-CN" altLang="en-US" sz="2400" dirty="0"/>
          </a:p>
          <a:p>
            <a:r>
              <a:rPr lang="zh-CN" altLang="en-US" sz="2400" dirty="0"/>
              <a:t>这个问题可以套用根号平衡达到</a:t>
            </a:r>
            <a:r>
              <a:rPr lang="en-US" altLang="zh-CN" sz="2400" dirty="0"/>
              <a:t>O( sqrt(n) )</a:t>
            </a:r>
            <a:r>
              <a:rPr lang="zh-CN" altLang="en-US" sz="2400" dirty="0"/>
              <a:t>修改</a:t>
            </a:r>
            <a:r>
              <a:rPr lang="en-US" altLang="zh-CN" sz="2400" dirty="0"/>
              <a:t>O</a:t>
            </a:r>
            <a:r>
              <a:rPr lang="en-US" altLang="zh-CN" sz="2400" dirty="0" smtClean="0"/>
              <a:t>( </a:t>
            </a:r>
            <a:r>
              <a:rPr lang="en-US" altLang="zh-CN" sz="2400" dirty="0" err="1" smtClean="0">
                <a:sym typeface="+mn-ea"/>
              </a:rPr>
              <a:t>sqrt</a:t>
            </a:r>
            <a:r>
              <a:rPr lang="en-US" altLang="zh-CN" sz="2400" dirty="0" smtClean="0">
                <a:sym typeface="+mn-ea"/>
              </a:rPr>
              <a:t>(n</a:t>
            </a:r>
            <a:r>
              <a:rPr lang="en-US" altLang="zh-CN" sz="2400" dirty="0">
                <a:sym typeface="+mn-ea"/>
              </a:rPr>
              <a:t>)</a:t>
            </a:r>
            <a:r>
              <a:rPr lang="en-US" altLang="zh-CN" sz="2400" dirty="0"/>
              <a:t> )</a:t>
            </a:r>
            <a:r>
              <a:rPr lang="zh-CN" altLang="en-US" sz="2400" dirty="0"/>
              <a:t>查询</a:t>
            </a:r>
            <a:endParaRPr lang="zh-CN" altLang="en-US" sz="2400" dirty="0"/>
          </a:p>
          <a:p>
            <a:endParaRPr lang="zh-CN" altLang="en-US" sz="2400" dirty="0"/>
          </a:p>
          <a:p>
            <a:r>
              <a:rPr lang="zh-CN" altLang="en-US" sz="2400" dirty="0"/>
              <a:t>我们可以把</a:t>
            </a:r>
            <a:r>
              <a:rPr lang="en-US" altLang="zh-CN" sz="2400" dirty="0">
                <a:sym typeface="+mn-ea"/>
              </a:rPr>
              <a:t>sqrt(n)</a:t>
            </a:r>
            <a:r>
              <a:rPr lang="zh-CN" altLang="en-US" sz="2400" dirty="0"/>
              <a:t>个元素放一块里面维护</a:t>
            </a:r>
            <a:endParaRPr lang="zh-CN" altLang="en-US" sz="2400" dirty="0"/>
          </a:p>
          <a:p>
            <a:endParaRPr lang="zh-CN" altLang="en-US" sz="2400"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endParaRPr lang="zh-CN" altLang="en-US"/>
          </a:p>
        </p:txBody>
      </p:sp>
      <p:sp>
        <p:nvSpPr>
          <p:cNvPr id="3" name="内容占位符 2"/>
          <p:cNvSpPr>
            <a:spLocks noGrp="1"/>
          </p:cNvSpPr>
          <p:nvPr>
            <p:ph idx="1"/>
          </p:nvPr>
        </p:nvSpPr>
        <p:spPr/>
        <p:txBody>
          <a:bodyPr>
            <a:normAutofit/>
          </a:bodyPr>
          <a:lstStyle/>
          <a:p>
            <a:endParaRPr lang="zh-CN" altLang="en-US" sz="2800" dirty="0"/>
          </a:p>
          <a:p>
            <a:endParaRPr lang="zh-CN" altLang="en-US" sz="2800" dirty="0"/>
          </a:p>
          <a:p>
            <a:endParaRPr lang="zh-CN" altLang="en-US" sz="2800" dirty="0"/>
          </a:p>
          <a:p>
            <a:endParaRPr lang="zh-CN" altLang="en-US" sz="2800" dirty="0"/>
          </a:p>
          <a:p>
            <a:r>
              <a:rPr lang="zh-CN" altLang="en-US" sz="2800" dirty="0"/>
              <a:t>我们把每次操作完整覆盖的块定义为</a:t>
            </a:r>
            <a:r>
              <a:rPr lang="en-US" altLang="zh-CN" sz="2800" dirty="0"/>
              <a:t>“</a:t>
            </a:r>
            <a:r>
              <a:rPr lang="zh-CN" altLang="en-US" sz="2800" dirty="0"/>
              <a:t>整块</a:t>
            </a:r>
            <a:r>
              <a:rPr lang="en-US" altLang="zh-CN" sz="2800" dirty="0"/>
              <a:t>”</a:t>
            </a:r>
            <a:endParaRPr lang="en-US" altLang="zh-CN" sz="2800" dirty="0"/>
          </a:p>
          <a:p>
            <a:r>
              <a:rPr lang="zh-CN" altLang="en-US" sz="2800" dirty="0"/>
              <a:t>把每次操作没有完整覆盖的块定义为</a:t>
            </a:r>
            <a:r>
              <a:rPr lang="en-US" altLang="zh-CN" sz="2800" dirty="0"/>
              <a:t>“</a:t>
            </a:r>
            <a:r>
              <a:rPr lang="zh-CN" altLang="en-US" sz="2800" dirty="0"/>
              <a:t>零散块</a:t>
            </a:r>
            <a:r>
              <a:rPr lang="en-US" altLang="zh-CN" sz="2800" dirty="0"/>
              <a:t>”</a:t>
            </a:r>
            <a:endParaRPr lang="en-US" altLang="zh-CN" sz="2800" dirty="0"/>
          </a:p>
        </p:txBody>
      </p:sp>
      <p:graphicFrame>
        <p:nvGraphicFramePr>
          <p:cNvPr id="7" name="对象 6"/>
          <p:cNvGraphicFramePr/>
          <p:nvPr/>
        </p:nvGraphicFramePr>
        <p:xfrm>
          <a:off x="194311" y="2226469"/>
          <a:ext cx="8384381" cy="1285875"/>
        </p:xfrm>
        <a:graphic>
          <a:graphicData uri="http://schemas.openxmlformats.org/presentationml/2006/ole">
            <mc:AlternateContent xmlns:mc="http://schemas.openxmlformats.org/markup-compatibility/2006">
              <mc:Choice xmlns:v="urn:schemas-microsoft-com:vml" Requires="v">
                <p:oleObj spid="_x0000_s6179" name="" r:id="rId1" imgW="11734800" imgH="1800225" progId="Paint.Picture">
                  <p:embed/>
                </p:oleObj>
              </mc:Choice>
              <mc:Fallback>
                <p:oleObj name="" r:id="rId1" imgW="11734800" imgH="1800225" progId="Paint.Picture">
                  <p:embed/>
                  <p:pic>
                    <p:nvPicPr>
                      <p:cNvPr id="0" name="图片 6178"/>
                      <p:cNvPicPr/>
                      <p:nvPr/>
                    </p:nvPicPr>
                    <p:blipFill>
                      <a:blip r:embed="rId2"/>
                      <a:stretch>
                        <a:fillRect/>
                      </a:stretch>
                    </p:blipFill>
                    <p:spPr>
                      <a:xfrm>
                        <a:off x="194311" y="2226469"/>
                        <a:ext cx="8384381" cy="12858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分块基础</a:t>
            </a:r>
            <a:endParaRPr lang="zh-CN" altLang="en-US"/>
          </a:p>
        </p:txBody>
      </p:sp>
      <p:sp>
        <p:nvSpPr>
          <p:cNvPr id="3" name="内容占位符 2"/>
          <p:cNvSpPr>
            <a:spLocks noGrp="1"/>
          </p:cNvSpPr>
          <p:nvPr>
            <p:ph idx="1"/>
          </p:nvPr>
        </p:nvSpPr>
        <p:spPr/>
        <p:txBody>
          <a:bodyPr>
            <a:normAutofit/>
          </a:bodyPr>
          <a:lstStyle/>
          <a:p>
            <a:r>
              <a:rPr lang="zh-CN" altLang="en-US" sz="2800" dirty="0"/>
              <a:t>每次操作最多经过</a:t>
            </a:r>
            <a:r>
              <a:rPr lang="en-US" altLang="zh-CN" sz="2800" dirty="0">
                <a:sym typeface="+mn-ea"/>
              </a:rPr>
              <a:t>O( </a:t>
            </a:r>
            <a:r>
              <a:rPr lang="en-US" altLang="zh-CN" sz="2800" dirty="0" err="1">
                <a:sym typeface="+mn-ea"/>
              </a:rPr>
              <a:t>sqrt</a:t>
            </a:r>
            <a:r>
              <a:rPr lang="en-US" altLang="zh-CN" sz="2800" dirty="0">
                <a:sym typeface="+mn-ea"/>
              </a:rPr>
              <a:t>(n) )</a:t>
            </a:r>
            <a:r>
              <a:rPr lang="zh-CN" altLang="en-US" sz="2800" dirty="0">
                <a:sym typeface="+mn-ea"/>
              </a:rPr>
              <a:t>个整块，</a:t>
            </a:r>
            <a:r>
              <a:rPr lang="zh-CN" altLang="en-US" sz="2800" dirty="0" smtClean="0">
                <a:sym typeface="+mn-ea"/>
              </a:rPr>
              <a:t>以及</a:t>
            </a:r>
            <a:r>
              <a:rPr lang="en-US" altLang="zh-CN" sz="2800" dirty="0" smtClean="0">
                <a:sym typeface="+mn-ea"/>
              </a:rPr>
              <a:t>O(1)</a:t>
            </a:r>
            <a:r>
              <a:rPr lang="zh-CN" altLang="en-US" sz="2800" dirty="0" smtClean="0">
                <a:sym typeface="+mn-ea"/>
              </a:rPr>
              <a:t>个</a:t>
            </a:r>
            <a:r>
              <a:rPr lang="zh-CN" altLang="en-US" sz="2800" dirty="0">
                <a:sym typeface="+mn-ea"/>
              </a:rPr>
              <a:t>零散块</a:t>
            </a:r>
            <a:endParaRPr lang="zh-CN" altLang="en-US" sz="2800" dirty="0">
              <a:sym typeface="+mn-ea"/>
            </a:endParaRPr>
          </a:p>
          <a:p>
            <a:r>
              <a:rPr lang="zh-CN" altLang="en-US" sz="2800" dirty="0">
                <a:sym typeface="+mn-ea"/>
              </a:rPr>
              <a:t>所以我们可以</a:t>
            </a:r>
            <a:r>
              <a:rPr lang="en-US" altLang="zh-CN" sz="2800" dirty="0">
                <a:sym typeface="+mn-ea"/>
              </a:rPr>
              <a:t>O(1)</a:t>
            </a:r>
            <a:r>
              <a:rPr lang="zh-CN" altLang="en-US" sz="2800" dirty="0">
                <a:sym typeface="+mn-ea"/>
              </a:rPr>
              <a:t>维护整块信息，</a:t>
            </a:r>
            <a:r>
              <a:rPr lang="en-US" altLang="zh-CN" sz="2800" dirty="0">
                <a:sym typeface="+mn-ea"/>
              </a:rPr>
              <a:t>O( </a:t>
            </a:r>
            <a:r>
              <a:rPr lang="en-US" altLang="zh-CN" sz="2800" dirty="0" err="1">
                <a:sym typeface="+mn-ea"/>
              </a:rPr>
              <a:t>sqrt</a:t>
            </a:r>
            <a:r>
              <a:rPr lang="en-US" altLang="zh-CN" sz="2800" dirty="0">
                <a:sym typeface="+mn-ea"/>
              </a:rPr>
              <a:t>(n) )</a:t>
            </a:r>
            <a:r>
              <a:rPr lang="zh-CN" altLang="en-US" sz="2800" dirty="0">
                <a:sym typeface="+mn-ea"/>
              </a:rPr>
              <a:t>查询零散块信息</a:t>
            </a:r>
            <a:endParaRPr lang="zh-CN" altLang="en-US" sz="2800" dirty="0">
              <a:sym typeface="+mn-ea"/>
            </a:endParaRPr>
          </a:p>
          <a:p>
            <a:r>
              <a:rPr lang="zh-CN" altLang="en-US" sz="2800" dirty="0">
                <a:sym typeface="+mn-ea"/>
              </a:rPr>
              <a:t>这样就达到了</a:t>
            </a:r>
            <a:r>
              <a:rPr lang="en-US" altLang="zh-CN" sz="2800" dirty="0">
                <a:sym typeface="+mn-ea"/>
              </a:rPr>
              <a:t>O( </a:t>
            </a:r>
            <a:r>
              <a:rPr lang="en-US" altLang="zh-CN" sz="2800" dirty="0" err="1">
                <a:sym typeface="+mn-ea"/>
              </a:rPr>
              <a:t>msqrt</a:t>
            </a:r>
            <a:r>
              <a:rPr lang="en-US" altLang="zh-CN" sz="2800" dirty="0">
                <a:sym typeface="+mn-ea"/>
              </a:rPr>
              <a:t>(n) )</a:t>
            </a:r>
            <a:r>
              <a:rPr lang="zh-CN" altLang="en-US" sz="2800" dirty="0">
                <a:sym typeface="+mn-ea"/>
              </a:rPr>
              <a:t>的复杂度</a:t>
            </a:r>
            <a:endParaRPr lang="zh-CN" altLang="en-US" sz="2800" dirty="0">
              <a:sym typeface="+mn-ea"/>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分块的本质</a:t>
            </a:r>
            <a:endParaRPr lang="zh-CN" altLang="en-US"/>
          </a:p>
        </p:txBody>
      </p:sp>
      <p:sp>
        <p:nvSpPr>
          <p:cNvPr id="3" name="内容占位符 2"/>
          <p:cNvSpPr>
            <a:spLocks noGrp="1"/>
          </p:cNvSpPr>
          <p:nvPr>
            <p:ph idx="1"/>
          </p:nvPr>
        </p:nvSpPr>
        <p:spPr/>
        <p:txBody>
          <a:bodyPr>
            <a:normAutofit/>
          </a:bodyPr>
          <a:lstStyle/>
          <a:p>
            <a:r>
              <a:rPr lang="zh-CN" altLang="en-US" sz="2800" dirty="0"/>
              <a:t>一个度数        ，只有三层的树</a:t>
            </a:r>
            <a:endParaRPr lang="zh-CN" altLang="en-US" sz="2800" dirty="0"/>
          </a:p>
          <a:p>
            <a:endParaRPr lang="zh-CN" altLang="en-US" sz="2800" dirty="0"/>
          </a:p>
        </p:txBody>
      </p:sp>
      <p:graphicFrame>
        <p:nvGraphicFramePr>
          <p:cNvPr id="9" name="对象 8"/>
          <p:cNvGraphicFramePr/>
          <p:nvPr/>
        </p:nvGraphicFramePr>
        <p:xfrm>
          <a:off x="2267744" y="1669733"/>
          <a:ext cx="610553" cy="361474"/>
        </p:xfrm>
        <a:graphic>
          <a:graphicData uri="http://schemas.openxmlformats.org/presentationml/2006/ole">
            <mc:AlternateContent xmlns:mc="http://schemas.openxmlformats.org/markup-compatibility/2006">
              <mc:Choice xmlns:v="urn:schemas-microsoft-com:vml" Requires="v">
                <p:oleObj spid="_x0000_s7234" name="" r:id="rId1" imgW="787400" imgH="515620" progId="Equation.KSEE3">
                  <p:embed/>
                </p:oleObj>
              </mc:Choice>
              <mc:Fallback>
                <p:oleObj name="" r:id="rId1" imgW="787400" imgH="515620" progId="Equation.KSEE3">
                  <p:embed/>
                  <p:pic>
                    <p:nvPicPr>
                      <p:cNvPr id="0" name="图片 7233"/>
                      <p:cNvPicPr/>
                      <p:nvPr/>
                    </p:nvPicPr>
                    <p:blipFill>
                      <a:blip r:embed="rId2"/>
                      <a:stretch>
                        <a:fillRect/>
                      </a:stretch>
                    </p:blipFill>
                    <p:spPr>
                      <a:xfrm>
                        <a:off x="2267744" y="1669733"/>
                        <a:ext cx="610553" cy="361474"/>
                      </a:xfrm>
                      <a:prstGeom prst="rect">
                        <a:avLst/>
                      </a:prstGeom>
                    </p:spPr>
                  </p:pic>
                </p:oleObj>
              </mc:Fallback>
            </mc:AlternateContent>
          </a:graphicData>
        </a:graphic>
      </p:graphicFrame>
      <p:graphicFrame>
        <p:nvGraphicFramePr>
          <p:cNvPr id="4" name="对象 3"/>
          <p:cNvGraphicFramePr/>
          <p:nvPr/>
        </p:nvGraphicFramePr>
        <p:xfrm>
          <a:off x="411957" y="2823687"/>
          <a:ext cx="8457724" cy="2666524"/>
        </p:xfrm>
        <a:graphic>
          <a:graphicData uri="http://schemas.openxmlformats.org/presentationml/2006/ole">
            <mc:AlternateContent xmlns:mc="http://schemas.openxmlformats.org/markup-compatibility/2006">
              <mc:Choice xmlns:v="urn:schemas-microsoft-com:vml" Requires="v">
                <p:oleObj spid="_x0000_s7235" name="" r:id="rId3" imgW="11268075" imgH="3552825" progId="Paint.Picture">
                  <p:embed/>
                </p:oleObj>
              </mc:Choice>
              <mc:Fallback>
                <p:oleObj name="" r:id="rId3" imgW="11268075" imgH="3552825" progId="Paint.Picture">
                  <p:embed/>
                  <p:pic>
                    <p:nvPicPr>
                      <p:cNvPr id="0" name="图片 7234"/>
                      <p:cNvPicPr/>
                      <p:nvPr/>
                    </p:nvPicPr>
                    <p:blipFill>
                      <a:blip r:embed="rId4"/>
                      <a:stretch>
                        <a:fillRect/>
                      </a:stretch>
                    </p:blipFill>
                    <p:spPr>
                      <a:xfrm>
                        <a:off x="411957" y="2823687"/>
                        <a:ext cx="8457724" cy="266652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的查询</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递归到叶子节点，一路维护信息即可</a:t>
            </a:r>
            <a:endParaRPr lang="zh-CN" altLang="en-US" sz="2800" dirty="0"/>
          </a:p>
        </p:txBody>
      </p:sp>
      <p:pic>
        <p:nvPicPr>
          <p:cNvPr id="90115" name="Picture 3"/>
          <p:cNvPicPr>
            <a:picLocks noChangeAspect="1" noChangeArrowheads="1"/>
          </p:cNvPicPr>
          <p:nvPr/>
        </p:nvPicPr>
        <p:blipFill>
          <a:blip r:embed="rId1" cstate="print"/>
          <a:srcRect/>
          <a:stretch>
            <a:fillRect/>
          </a:stretch>
        </p:blipFill>
        <p:spPr bwMode="auto">
          <a:xfrm>
            <a:off x="827584" y="2204864"/>
            <a:ext cx="6925946" cy="3744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分块的本质</a:t>
            </a:r>
            <a:endParaRPr lang="zh-CN" altLang="en-US"/>
          </a:p>
        </p:txBody>
      </p:sp>
      <p:sp>
        <p:nvSpPr>
          <p:cNvPr id="3" name="内容占位符 2"/>
          <p:cNvSpPr>
            <a:spLocks noGrp="1"/>
          </p:cNvSpPr>
          <p:nvPr>
            <p:ph idx="1"/>
          </p:nvPr>
        </p:nvSpPr>
        <p:spPr/>
        <p:txBody>
          <a:bodyPr>
            <a:normAutofit/>
          </a:bodyPr>
          <a:lstStyle/>
          <a:p>
            <a:r>
              <a:rPr lang="zh-CN" altLang="en-US" sz="2800" dirty="0"/>
              <a:t>每次修改只用更新：       个</a:t>
            </a:r>
            <a:r>
              <a:rPr lang="en-US" altLang="zh-CN" sz="2800" dirty="0"/>
              <a:t>size</a:t>
            </a:r>
            <a:r>
              <a:rPr lang="zh-CN" altLang="en-US" sz="2800" dirty="0"/>
              <a:t>为</a:t>
            </a:r>
            <a:r>
              <a:rPr lang="en-US" altLang="zh-CN" sz="2800" dirty="0"/>
              <a:t>1</a:t>
            </a:r>
            <a:r>
              <a:rPr lang="zh-CN" altLang="en-US" sz="2800" dirty="0"/>
              <a:t>的节点</a:t>
            </a:r>
            <a:r>
              <a:rPr lang="zh-CN" altLang="en-US" sz="2800" dirty="0" smtClean="0"/>
              <a:t>以及</a:t>
            </a:r>
            <a:r>
              <a:rPr lang="en-US" altLang="zh-CN" sz="2800" dirty="0" smtClean="0"/>
              <a:t>2</a:t>
            </a:r>
            <a:r>
              <a:rPr lang="zh-CN" altLang="en-US" sz="2800" dirty="0" smtClean="0"/>
              <a:t>个</a:t>
            </a:r>
            <a:r>
              <a:rPr lang="en-US" altLang="zh-CN" sz="2800" dirty="0"/>
              <a:t>size</a:t>
            </a:r>
            <a:r>
              <a:rPr lang="zh-CN" altLang="en-US" sz="2800" dirty="0"/>
              <a:t>为        的节点</a:t>
            </a:r>
            <a:endParaRPr lang="zh-CN" altLang="en-US" sz="2800" dirty="0"/>
          </a:p>
          <a:p>
            <a:r>
              <a:rPr lang="zh-CN" altLang="en-US" sz="2800" dirty="0"/>
              <a:t>注意到我们不用维护那个</a:t>
            </a:r>
            <a:r>
              <a:rPr lang="en-US" altLang="zh-CN" sz="2800" dirty="0"/>
              <a:t>size</a:t>
            </a:r>
            <a:r>
              <a:rPr lang="zh-CN" altLang="en-US" sz="2800" dirty="0"/>
              <a:t>为</a:t>
            </a:r>
            <a:r>
              <a:rPr lang="en-US" altLang="zh-CN" sz="2800" dirty="0"/>
              <a:t>n</a:t>
            </a:r>
            <a:r>
              <a:rPr lang="zh-CN" altLang="en-US" sz="2800" dirty="0"/>
              <a:t>的根节点的信息</a:t>
            </a:r>
            <a:endParaRPr lang="zh-CN" altLang="en-US" sz="2800" dirty="0"/>
          </a:p>
          <a:p>
            <a:endParaRPr lang="zh-CN" altLang="en-US" sz="2800" dirty="0"/>
          </a:p>
        </p:txBody>
      </p:sp>
      <p:graphicFrame>
        <p:nvGraphicFramePr>
          <p:cNvPr id="12" name="对象 11"/>
          <p:cNvGraphicFramePr/>
          <p:nvPr/>
        </p:nvGraphicFramePr>
        <p:xfrm>
          <a:off x="3988505" y="1679814"/>
          <a:ext cx="610553" cy="361474"/>
        </p:xfrm>
        <a:graphic>
          <a:graphicData uri="http://schemas.openxmlformats.org/presentationml/2006/ole">
            <mc:AlternateContent xmlns:mc="http://schemas.openxmlformats.org/markup-compatibility/2006">
              <mc:Choice xmlns:v="urn:schemas-microsoft-com:vml" Requires="v">
                <p:oleObj spid="_x0000_s8293" name="" r:id="rId1" imgW="787400" imgH="515620" progId="Equation.KSEE3">
                  <p:embed/>
                </p:oleObj>
              </mc:Choice>
              <mc:Fallback>
                <p:oleObj name="" r:id="rId1" imgW="787400" imgH="515620" progId="Equation.KSEE3">
                  <p:embed/>
                  <p:pic>
                    <p:nvPicPr>
                      <p:cNvPr id="0" name="图片 8292"/>
                      <p:cNvPicPr/>
                      <p:nvPr/>
                    </p:nvPicPr>
                    <p:blipFill>
                      <a:blip r:embed="rId2"/>
                      <a:stretch>
                        <a:fillRect/>
                      </a:stretch>
                    </p:blipFill>
                    <p:spPr>
                      <a:xfrm>
                        <a:off x="3988505" y="1679814"/>
                        <a:ext cx="610553" cy="361474"/>
                      </a:xfrm>
                      <a:prstGeom prst="rect">
                        <a:avLst/>
                      </a:prstGeom>
                    </p:spPr>
                  </p:pic>
                </p:oleObj>
              </mc:Fallback>
            </mc:AlternateContent>
          </a:graphicData>
        </a:graphic>
      </p:graphicFrame>
      <p:graphicFrame>
        <p:nvGraphicFramePr>
          <p:cNvPr id="14" name="对象 13"/>
          <p:cNvGraphicFramePr/>
          <p:nvPr/>
        </p:nvGraphicFramePr>
        <p:xfrm>
          <a:off x="1763688" y="2134791"/>
          <a:ext cx="610553" cy="361474"/>
        </p:xfrm>
        <a:graphic>
          <a:graphicData uri="http://schemas.openxmlformats.org/presentationml/2006/ole">
            <mc:AlternateContent xmlns:mc="http://schemas.openxmlformats.org/markup-compatibility/2006">
              <mc:Choice xmlns:v="urn:schemas-microsoft-com:vml" Requires="v">
                <p:oleObj spid="_x0000_s8294" name="" r:id="rId3" imgW="787400" imgH="515620" progId="Equation.KSEE3">
                  <p:embed/>
                </p:oleObj>
              </mc:Choice>
              <mc:Fallback>
                <p:oleObj name="" r:id="rId3" imgW="787400" imgH="515620" progId="Equation.KSEE3">
                  <p:embed/>
                  <p:pic>
                    <p:nvPicPr>
                      <p:cNvPr id="0" name="图片 8293"/>
                      <p:cNvPicPr/>
                      <p:nvPr/>
                    </p:nvPicPr>
                    <p:blipFill>
                      <a:blip r:embed="rId2"/>
                      <a:stretch>
                        <a:fillRect/>
                      </a:stretch>
                    </p:blipFill>
                    <p:spPr>
                      <a:xfrm>
                        <a:off x="1763688" y="2134791"/>
                        <a:ext cx="610553" cy="361474"/>
                      </a:xfrm>
                      <a:prstGeom prst="rect">
                        <a:avLst/>
                      </a:prstGeom>
                    </p:spPr>
                  </p:pic>
                </p:oleObj>
              </mc:Fallback>
            </mc:AlternateContent>
          </a:graphicData>
        </a:graphic>
      </p:graphicFrame>
      <p:graphicFrame>
        <p:nvGraphicFramePr>
          <p:cNvPr id="16" name="对象 15"/>
          <p:cNvGraphicFramePr/>
          <p:nvPr/>
        </p:nvGraphicFramePr>
        <p:xfrm>
          <a:off x="501967" y="3030856"/>
          <a:ext cx="8436293" cy="2888456"/>
        </p:xfrm>
        <a:graphic>
          <a:graphicData uri="http://schemas.openxmlformats.org/presentationml/2006/ole">
            <mc:AlternateContent xmlns:mc="http://schemas.openxmlformats.org/markup-compatibility/2006">
              <mc:Choice xmlns:v="urn:schemas-microsoft-com:vml" Requires="v">
                <p:oleObj spid="_x0000_s8295" name="" r:id="rId4" imgW="11239500" imgH="3848100" progId="Paint.Picture">
                  <p:embed/>
                </p:oleObj>
              </mc:Choice>
              <mc:Fallback>
                <p:oleObj name="" r:id="rId4" imgW="11239500" imgH="3848100" progId="Paint.Picture">
                  <p:embed/>
                  <p:pic>
                    <p:nvPicPr>
                      <p:cNvPr id="0" name="图片 8294"/>
                      <p:cNvPicPr/>
                      <p:nvPr/>
                    </p:nvPicPr>
                    <p:blipFill>
                      <a:blip r:embed="rId5"/>
                      <a:stretch>
                        <a:fillRect/>
                      </a:stretch>
                    </p:blipFill>
                    <p:spPr>
                      <a:xfrm>
                        <a:off x="501967" y="3030856"/>
                        <a:ext cx="8436293" cy="28884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分块的作用</a:t>
            </a:r>
            <a:endParaRPr lang="zh-CN" altLang="en-US"/>
          </a:p>
        </p:txBody>
      </p:sp>
      <p:sp>
        <p:nvSpPr>
          <p:cNvPr id="3" name="内容占位符 2"/>
          <p:cNvSpPr>
            <a:spLocks noGrp="1"/>
          </p:cNvSpPr>
          <p:nvPr>
            <p:ph idx="1"/>
          </p:nvPr>
        </p:nvSpPr>
        <p:spPr/>
        <p:txBody>
          <a:bodyPr>
            <a:normAutofit/>
          </a:bodyPr>
          <a:lstStyle/>
          <a:p>
            <a:r>
              <a:rPr lang="zh-CN" altLang="en-US" sz="2800" dirty="0"/>
              <a:t>所以如果在分治结构上很难快速合并某些信息，我们就可以利用分块来做</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经典问题</a:t>
            </a:r>
            <a:endParaRPr lang="zh-CN"/>
          </a:p>
        </p:txBody>
      </p:sp>
      <p:sp>
        <p:nvSpPr>
          <p:cNvPr id="3" name="内容占位符 2"/>
          <p:cNvSpPr>
            <a:spLocks noGrp="1"/>
          </p:cNvSpPr>
          <p:nvPr>
            <p:ph idx="1"/>
          </p:nvPr>
        </p:nvSpPr>
        <p:spPr/>
        <p:txBody>
          <a:bodyPr>
            <a:normAutofit/>
          </a:bodyPr>
          <a:lstStyle/>
          <a:p>
            <a:r>
              <a:rPr lang="zh-CN" altLang="en-US" sz="2800" dirty="0"/>
              <a:t>维护一个序列</a:t>
            </a:r>
            <a:endParaRPr lang="zh-CN" altLang="en-US" sz="2800" dirty="0"/>
          </a:p>
          <a:p>
            <a:r>
              <a:rPr lang="en-US" altLang="zh-CN" sz="2800" dirty="0"/>
              <a:t>1.</a:t>
            </a:r>
            <a:r>
              <a:rPr lang="zh-CN" altLang="en-US" sz="2800" dirty="0"/>
              <a:t>区间加</a:t>
            </a:r>
            <a:endParaRPr lang="zh-CN" altLang="en-US" sz="2800" dirty="0"/>
          </a:p>
          <a:p>
            <a:r>
              <a:rPr lang="en-US" altLang="zh-CN" sz="2800" dirty="0"/>
              <a:t>2.</a:t>
            </a:r>
            <a:r>
              <a:rPr lang="zh-CN" altLang="en-US" sz="2800" dirty="0"/>
              <a:t>查询区间小于</a:t>
            </a:r>
            <a:r>
              <a:rPr lang="en-US" altLang="zh-CN" sz="2800" dirty="0"/>
              <a:t>x</a:t>
            </a:r>
            <a:r>
              <a:rPr lang="zh-CN" altLang="en-US" sz="2800" dirty="0"/>
              <a:t>的</a:t>
            </a:r>
            <a:r>
              <a:rPr lang="zh-CN" altLang="en-US" sz="2800" dirty="0" smtClean="0"/>
              <a:t>数的个数</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400" dirty="0"/>
              <a:t>如果是单点修改，我们可以用树套树实现</a:t>
            </a:r>
            <a:endParaRPr lang="zh-CN" altLang="en-US" sz="2400" dirty="0"/>
          </a:p>
          <a:p>
            <a:r>
              <a:rPr lang="zh-CN" altLang="en-US" sz="2400" dirty="0"/>
              <a:t>但是区间修改后树套树无法快速合并信息</a:t>
            </a:r>
            <a:endParaRPr lang="zh-CN" altLang="en-US" sz="2400" dirty="0"/>
          </a:p>
          <a:p>
            <a:r>
              <a:rPr lang="zh-CN" altLang="en-US" sz="2400" dirty="0"/>
              <a:t>比如我们维护了</a:t>
            </a:r>
            <a:r>
              <a:rPr lang="en-US" altLang="zh-CN" sz="2400" dirty="0"/>
              <a:t>cur</a:t>
            </a:r>
            <a:r>
              <a:rPr lang="zh-CN" altLang="en-US" sz="2400" dirty="0"/>
              <a:t>的一个名次数据结构</a:t>
            </a:r>
            <a:endParaRPr lang="zh-CN" altLang="en-US" sz="2400" dirty="0"/>
          </a:p>
          <a:p>
            <a:r>
              <a:rPr lang="en-US" altLang="zh-CN" sz="2400" dirty="0"/>
              <a:t>cur</a:t>
            </a:r>
            <a:r>
              <a:rPr lang="zh-CN" altLang="en-US" sz="2400" dirty="0"/>
              <a:t>的左儿子没有发生变化</a:t>
            </a:r>
            <a:endParaRPr lang="zh-CN" altLang="en-US" sz="2400" dirty="0"/>
          </a:p>
          <a:p>
            <a:r>
              <a:rPr lang="en-US" altLang="zh-CN" sz="2400" dirty="0"/>
              <a:t>cur</a:t>
            </a:r>
            <a:r>
              <a:rPr lang="zh-CN" altLang="en-US" sz="2400" dirty="0"/>
              <a:t>的右儿子被整体加了</a:t>
            </a:r>
            <a:endParaRPr lang="zh-CN" altLang="en-US" sz="2400" dirty="0"/>
          </a:p>
          <a:p>
            <a:r>
              <a:rPr lang="zh-CN" altLang="en-US" sz="2400" dirty="0"/>
              <a:t>这样我们无法通过这两个儿子的名次数据结构快速维护出</a:t>
            </a:r>
            <a:r>
              <a:rPr lang="en-US" altLang="zh-CN" sz="2400" dirty="0"/>
              <a:t>cur</a:t>
            </a:r>
            <a:r>
              <a:rPr lang="zh-CN" altLang="en-US" sz="2400" dirty="0"/>
              <a:t>的名次数据结构</a:t>
            </a:r>
            <a:endParaRPr lang="zh-CN" altLang="en-US" sz="2400" dirty="0"/>
          </a:p>
          <a:p>
            <a:r>
              <a:rPr lang="zh-CN" altLang="en-US" sz="2400" dirty="0"/>
              <a:t>也无法直接在</a:t>
            </a:r>
            <a:r>
              <a:rPr lang="en-US" altLang="zh-CN" sz="2400" dirty="0"/>
              <a:t>cur</a:t>
            </a:r>
            <a:r>
              <a:rPr lang="zh-CN" altLang="en-US" sz="2400" dirty="0"/>
              <a:t>的名次数据结构上操作</a:t>
            </a:r>
            <a:endParaRPr lang="zh-CN" altLang="en-US" sz="2400" dirty="0"/>
          </a:p>
          <a:p>
            <a:r>
              <a:rPr lang="zh-CN" altLang="en-US" sz="2400" dirty="0"/>
              <a:t>所以分治结构无法在低复杂度解决这个问题</a:t>
            </a:r>
            <a:endParaRPr lang="zh-CN" altLang="en-US" sz="240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Solution</a:t>
            </a:r>
            <a:endParaRPr lang="zh-CN" altLang="en-US" dirty="0"/>
          </a:p>
        </p:txBody>
      </p:sp>
      <p:sp>
        <p:nvSpPr>
          <p:cNvPr id="3" name="内容占位符 2"/>
          <p:cNvSpPr>
            <a:spLocks noGrp="1"/>
          </p:cNvSpPr>
          <p:nvPr>
            <p:ph idx="1"/>
          </p:nvPr>
        </p:nvSpPr>
        <p:spPr/>
        <p:txBody>
          <a:bodyPr>
            <a:normAutofit fontScale="75000" lnSpcReduction="20000"/>
          </a:bodyPr>
          <a:lstStyle/>
          <a:p>
            <a:r>
              <a:rPr lang="zh-CN" altLang="en-US" dirty="0"/>
              <a:t>分块，维护每块</a:t>
            </a:r>
            <a:r>
              <a:rPr lang="zh-CN" altLang="en-US" dirty="0" smtClean="0"/>
              <a:t>的</a:t>
            </a:r>
            <a:r>
              <a:rPr lang="en-US" altLang="zh-CN" dirty="0" smtClean="0"/>
              <a:t>OV</a:t>
            </a:r>
            <a:r>
              <a:rPr lang="zh-CN" altLang="en-US" dirty="0" smtClean="0"/>
              <a:t>（就是排序后</a:t>
            </a:r>
            <a:r>
              <a:rPr lang="zh-CN" altLang="en-US" dirty="0"/>
              <a:t>的数组）</a:t>
            </a:r>
            <a:endParaRPr lang="zh-CN" altLang="en-US" dirty="0"/>
          </a:p>
          <a:p>
            <a:r>
              <a:rPr lang="zh-CN" altLang="en-US" dirty="0"/>
              <a:t>每次区间加的</a:t>
            </a:r>
            <a:r>
              <a:rPr lang="zh-CN" altLang="en-US" dirty="0" smtClean="0"/>
              <a:t>时候</a:t>
            </a:r>
            <a:endParaRPr lang="zh-CN" altLang="en-US" dirty="0"/>
          </a:p>
          <a:p>
            <a:r>
              <a:rPr lang="zh-CN" altLang="en-US" dirty="0"/>
              <a:t>整块可以打一个标记</a:t>
            </a:r>
            <a:endParaRPr lang="zh-CN" altLang="en-US" dirty="0"/>
          </a:p>
          <a:p>
            <a:r>
              <a:rPr lang="zh-CN" altLang="en-US" dirty="0"/>
              <a:t>零散块可以重构</a:t>
            </a:r>
            <a:endParaRPr lang="zh-CN" altLang="en-US" dirty="0"/>
          </a:p>
          <a:p>
            <a:endParaRPr lang="zh-CN" altLang="en-US" dirty="0"/>
          </a:p>
          <a:p>
            <a:r>
              <a:rPr lang="zh-CN" altLang="en-US" dirty="0"/>
              <a:t>每次查询的时候</a:t>
            </a:r>
            <a:endParaRPr lang="zh-CN" altLang="en-US" dirty="0"/>
          </a:p>
          <a:p>
            <a:r>
              <a:rPr lang="zh-CN" altLang="en-US" dirty="0"/>
              <a:t>整块查询小于</a:t>
            </a:r>
            <a:r>
              <a:rPr lang="en-US" altLang="zh-CN" dirty="0"/>
              <a:t>x</a:t>
            </a:r>
            <a:r>
              <a:rPr lang="zh-CN" altLang="en-US" dirty="0"/>
              <a:t>的数，这个整块的标记为</a:t>
            </a:r>
            <a:r>
              <a:rPr lang="en-US" altLang="zh-CN" dirty="0"/>
              <a:t>y</a:t>
            </a:r>
            <a:r>
              <a:rPr lang="zh-CN" altLang="en-US" dirty="0"/>
              <a:t>（也就是说这一块所有数都加了</a:t>
            </a:r>
            <a:r>
              <a:rPr lang="en-US" altLang="zh-CN" dirty="0"/>
              <a:t>y</a:t>
            </a:r>
            <a:r>
              <a:rPr lang="zh-CN" altLang="en-US" dirty="0"/>
              <a:t>）</a:t>
            </a:r>
            <a:endParaRPr lang="zh-CN" altLang="en-US" dirty="0"/>
          </a:p>
          <a:p>
            <a:r>
              <a:rPr lang="zh-CN" altLang="en-US" dirty="0"/>
              <a:t>则等价于查整块的排序后的数组里面小于</a:t>
            </a:r>
            <a:r>
              <a:rPr lang="en-US" altLang="zh-CN" dirty="0"/>
              <a:t>x-y</a:t>
            </a:r>
            <a:r>
              <a:rPr lang="zh-CN" altLang="en-US" dirty="0"/>
              <a:t>的数的个数</a:t>
            </a:r>
            <a:endParaRPr lang="zh-CN" altLang="en-US" dirty="0"/>
          </a:p>
          <a:p>
            <a:r>
              <a:rPr lang="zh-CN" altLang="en-US" dirty="0"/>
              <a:t>这个可以二分</a:t>
            </a:r>
            <a:endParaRPr lang="zh-CN" altLang="en-US" dirty="0"/>
          </a:p>
          <a:p>
            <a:r>
              <a:rPr lang="zh-CN" altLang="en-US" dirty="0">
                <a:sym typeface="+mn-ea"/>
              </a:rPr>
              <a:t>零散块就直接暴力查询块内在查询区间内的数是否满足条件</a:t>
            </a:r>
            <a:endParaRPr lang="zh-CN" altLang="en-US" dirty="0"/>
          </a:p>
          <a:p>
            <a:pPr marL="0" indent="0">
              <a:buNone/>
            </a:pPr>
            <a:endParaRPr lang="zh-CN" altLang="en-US"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mn-ea"/>
              </a:rPr>
              <a:t>Complexity</a:t>
            </a:r>
            <a:endParaRPr lang="en-US"/>
          </a:p>
        </p:txBody>
      </p:sp>
      <p:sp>
        <p:nvSpPr>
          <p:cNvPr id="3" name="内容占位符 2"/>
          <p:cNvSpPr>
            <a:spLocks noGrp="1"/>
          </p:cNvSpPr>
          <p:nvPr>
            <p:ph idx="1"/>
          </p:nvPr>
        </p:nvSpPr>
        <p:spPr/>
        <p:txBody>
          <a:bodyPr>
            <a:normAutofit/>
          </a:bodyPr>
          <a:lstStyle/>
          <a:p>
            <a:r>
              <a:rPr lang="zh-CN" altLang="en-US" sz="2400" dirty="0">
                <a:sym typeface="+mn-ea"/>
              </a:rPr>
              <a:t>设有</a:t>
            </a:r>
            <a:r>
              <a:rPr lang="en-US" altLang="zh-CN" sz="2400" dirty="0">
                <a:sym typeface="+mn-ea"/>
              </a:rPr>
              <a:t>x</a:t>
            </a:r>
            <a:r>
              <a:rPr lang="zh-CN" altLang="en-US" sz="2400" dirty="0">
                <a:sym typeface="+mn-ea"/>
              </a:rPr>
              <a:t>个块</a:t>
            </a:r>
            <a:endParaRPr lang="zh-CN" altLang="en-US" sz="2400" dirty="0"/>
          </a:p>
          <a:p>
            <a:r>
              <a:rPr lang="zh-CN" altLang="en-US" sz="2400" dirty="0">
                <a:sym typeface="+mn-ea"/>
              </a:rPr>
              <a:t>查询复杂度：</a:t>
            </a:r>
            <a:endParaRPr lang="zh-CN" altLang="en-US" sz="2400" dirty="0"/>
          </a:p>
          <a:p>
            <a:r>
              <a:rPr lang="zh-CN" altLang="en-US" sz="2400" dirty="0">
                <a:sym typeface="+mn-ea"/>
              </a:rPr>
              <a:t>整块</a:t>
            </a:r>
            <a:r>
              <a:rPr lang="en-US" altLang="zh-CN" sz="2400" dirty="0">
                <a:sym typeface="+mn-ea"/>
              </a:rPr>
              <a:t>O( log(n / x) ) * x</a:t>
            </a:r>
            <a:endParaRPr lang="en-US" altLang="zh-CN" sz="2400" dirty="0"/>
          </a:p>
          <a:p>
            <a:r>
              <a:rPr lang="zh-CN" altLang="en-US" sz="2400" dirty="0">
                <a:sym typeface="+mn-ea"/>
              </a:rPr>
              <a:t>零散块</a:t>
            </a:r>
            <a:r>
              <a:rPr lang="en-US" altLang="zh-CN" sz="2400" dirty="0">
                <a:sym typeface="+mn-ea"/>
              </a:rPr>
              <a:t>O( n / x )</a:t>
            </a:r>
            <a:endParaRPr lang="en-US" altLang="zh-CN" sz="2400" dirty="0"/>
          </a:p>
          <a:p>
            <a:r>
              <a:rPr lang="zh-CN" altLang="en-US" sz="2400" dirty="0">
                <a:sym typeface="+mn-ea"/>
              </a:rPr>
              <a:t>修改复杂度：</a:t>
            </a:r>
            <a:endParaRPr lang="zh-CN" altLang="en-US" sz="2400" dirty="0"/>
          </a:p>
          <a:p>
            <a:r>
              <a:rPr lang="zh-CN" altLang="en-US" sz="2400" dirty="0">
                <a:sym typeface="+mn-ea"/>
              </a:rPr>
              <a:t>整块</a:t>
            </a:r>
            <a:r>
              <a:rPr lang="en-US" altLang="zh-CN" sz="2400" dirty="0">
                <a:sym typeface="+mn-ea"/>
              </a:rPr>
              <a:t>O( 1 )</a:t>
            </a:r>
            <a:endParaRPr lang="en-US" altLang="zh-CN" sz="2400" dirty="0"/>
          </a:p>
          <a:p>
            <a:r>
              <a:rPr lang="zh-CN" altLang="en-US" sz="2400" dirty="0">
                <a:sym typeface="+mn-ea"/>
              </a:rPr>
              <a:t>零散块</a:t>
            </a:r>
            <a:r>
              <a:rPr lang="en-US" altLang="zh-CN" sz="2400" dirty="0">
                <a:sym typeface="+mn-ea"/>
              </a:rPr>
              <a:t>O( n / x ) </a:t>
            </a:r>
            <a:r>
              <a:rPr lang="zh-CN" altLang="en-US" sz="2400" dirty="0">
                <a:sym typeface="+mn-ea"/>
              </a:rPr>
              <a:t>（重构的时候用归并）</a:t>
            </a:r>
            <a:endParaRPr lang="zh-CN" altLang="en-US" sz="2400" dirty="0">
              <a:sym typeface="+mn-ea"/>
            </a:endParaRPr>
          </a:p>
          <a:p>
            <a:r>
              <a:rPr lang="zh-CN" altLang="en-US" sz="2400" dirty="0">
                <a:sym typeface="+mn-ea"/>
              </a:rPr>
              <a:t>按照根号平衡算一算可以发现</a:t>
            </a:r>
            <a:endParaRPr lang="zh-CN" altLang="en-US" sz="2400" dirty="0">
              <a:sym typeface="+mn-ea"/>
            </a:endParaRPr>
          </a:p>
          <a:p>
            <a:r>
              <a:rPr lang="zh-CN" altLang="en-US" sz="2400" dirty="0">
                <a:sym typeface="+mn-ea"/>
              </a:rPr>
              <a:t>总复杂度</a:t>
            </a:r>
            <a:r>
              <a:rPr lang="en-US" altLang="zh-CN" sz="2400" dirty="0">
                <a:sym typeface="+mn-ea"/>
              </a:rPr>
              <a:t>O( </a:t>
            </a:r>
            <a:r>
              <a:rPr lang="en-US" altLang="zh-CN" sz="2400" dirty="0" err="1">
                <a:sym typeface="+mn-ea"/>
              </a:rPr>
              <a:t>msqrt</a:t>
            </a:r>
            <a:r>
              <a:rPr lang="en-US" altLang="zh-CN" sz="2400" dirty="0">
                <a:sym typeface="+mn-ea"/>
              </a:rPr>
              <a:t>( </a:t>
            </a:r>
            <a:r>
              <a:rPr lang="en-US" altLang="zh-CN" sz="2400" dirty="0" err="1">
                <a:sym typeface="+mn-ea"/>
              </a:rPr>
              <a:t>nlogn</a:t>
            </a:r>
            <a:r>
              <a:rPr lang="en-US" altLang="zh-CN" sz="2400" dirty="0">
                <a:sym typeface="+mn-ea"/>
              </a:rPr>
              <a:t> ) )</a:t>
            </a:r>
            <a:endParaRPr lang="en-US" altLang="zh-CN" sz="2400" dirty="0">
              <a:sym typeface="+mn-ea"/>
            </a:endParaRPr>
          </a:p>
          <a:p>
            <a:r>
              <a:rPr lang="zh-CN" altLang="en-US" sz="2400" dirty="0">
                <a:sym typeface="+mn-ea"/>
              </a:rPr>
              <a:t>此时块大小为</a:t>
            </a:r>
            <a:r>
              <a:rPr lang="en-US" altLang="zh-CN" sz="2400" dirty="0" err="1">
                <a:sym typeface="+mn-ea"/>
              </a:rPr>
              <a:t>sqrt</a:t>
            </a:r>
            <a:r>
              <a:rPr lang="en-US" altLang="zh-CN" sz="2400" dirty="0">
                <a:sym typeface="+mn-ea"/>
              </a:rPr>
              <a:t>( </a:t>
            </a:r>
            <a:r>
              <a:rPr lang="en-US" altLang="zh-CN" sz="2400" dirty="0" err="1">
                <a:sym typeface="+mn-ea"/>
              </a:rPr>
              <a:t>nlogn</a:t>
            </a:r>
            <a:r>
              <a:rPr lang="en-US" altLang="zh-CN" sz="2400" dirty="0">
                <a:sym typeface="+mn-ea"/>
              </a:rPr>
              <a:t> )</a:t>
            </a:r>
            <a:endParaRPr lang="en-US" altLang="zh-CN" sz="2400" dirty="0">
              <a:sym typeface="+mn-ea"/>
            </a:endParaRPr>
          </a:p>
          <a:p>
            <a:endParaRPr lang="en-US" altLang="zh-CN" sz="2400"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大概有另外两个</a:t>
            </a:r>
            <a:r>
              <a:rPr lang="en-US" altLang="zh-CN" sz="2800" dirty="0"/>
              <a:t>O( </a:t>
            </a:r>
            <a:r>
              <a:rPr lang="en-US" altLang="zh-CN" sz="2800" dirty="0" err="1"/>
              <a:t>msqrt</a:t>
            </a:r>
            <a:r>
              <a:rPr lang="en-US" altLang="zh-CN" sz="2800" dirty="0"/>
              <a:t>( n ) )</a:t>
            </a:r>
            <a:r>
              <a:rPr lang="zh-CN" altLang="en-US" sz="2800" dirty="0"/>
              <a:t>的做法</a:t>
            </a:r>
            <a:endParaRPr lang="zh-CN" altLang="en-US" sz="2800" dirty="0"/>
          </a:p>
          <a:p>
            <a:r>
              <a:rPr lang="zh-CN" altLang="en-US" sz="2800" dirty="0"/>
              <a:t>不过没有什么太大的实用价值，写起来很麻烦，常数较大，不一定比</a:t>
            </a:r>
            <a:r>
              <a:rPr lang="en-US" altLang="zh-CN" sz="2800" dirty="0"/>
              <a:t>O( </a:t>
            </a:r>
            <a:r>
              <a:rPr lang="en-US" altLang="zh-CN" sz="2800" dirty="0" err="1"/>
              <a:t>msqrt</a:t>
            </a:r>
            <a:r>
              <a:rPr lang="en-US" altLang="zh-CN" sz="2800" dirty="0"/>
              <a:t>( </a:t>
            </a:r>
            <a:r>
              <a:rPr lang="en-US" altLang="zh-CN" sz="2800" dirty="0" err="1"/>
              <a:t>nlogn</a:t>
            </a:r>
            <a:r>
              <a:rPr lang="en-US" altLang="zh-CN" sz="2800" dirty="0"/>
              <a:t> ) )</a:t>
            </a:r>
            <a:r>
              <a:rPr lang="zh-CN" altLang="en-US" sz="2800" dirty="0"/>
              <a:t>做法快，也基本上没人会</a:t>
            </a:r>
            <a:endParaRPr lang="zh-CN" altLang="en-US" sz="2800" dirty="0"/>
          </a:p>
          <a:p>
            <a:r>
              <a:rPr lang="zh-CN" altLang="en-US" sz="2800" dirty="0"/>
              <a:t>所以这里就不讲了</a:t>
            </a:r>
            <a:endParaRPr lang="zh-CN" altLang="en-US" sz="2800"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sym typeface="+mn-ea"/>
              </a:rPr>
              <a:t>经典问题</a:t>
            </a:r>
            <a:endParaRPr lang="zh-CN"/>
          </a:p>
        </p:txBody>
      </p:sp>
      <p:sp>
        <p:nvSpPr>
          <p:cNvPr id="3" name="内容占位符 2"/>
          <p:cNvSpPr>
            <a:spLocks noGrp="1"/>
          </p:cNvSpPr>
          <p:nvPr>
            <p:ph idx="1"/>
          </p:nvPr>
        </p:nvSpPr>
        <p:spPr/>
        <p:txBody>
          <a:bodyPr>
            <a:normAutofit/>
          </a:bodyPr>
          <a:lstStyle/>
          <a:p>
            <a:r>
              <a:rPr lang="zh-CN" altLang="en-US" sz="2800" dirty="0">
                <a:sym typeface="+mn-ea"/>
              </a:rPr>
              <a:t>维护一个序列</a:t>
            </a:r>
            <a:endParaRPr lang="zh-CN" altLang="en-US" sz="2800" dirty="0"/>
          </a:p>
          <a:p>
            <a:r>
              <a:rPr lang="en-US" altLang="zh-CN" sz="2800" dirty="0">
                <a:sym typeface="+mn-ea"/>
              </a:rPr>
              <a:t>1.</a:t>
            </a:r>
            <a:r>
              <a:rPr lang="zh-CN" altLang="en-US" sz="2800" dirty="0">
                <a:sym typeface="+mn-ea"/>
              </a:rPr>
              <a:t>区间加</a:t>
            </a:r>
            <a:endParaRPr lang="zh-CN" altLang="en-US" sz="2800" dirty="0"/>
          </a:p>
          <a:p>
            <a:r>
              <a:rPr lang="en-US" altLang="zh-CN" sz="2800" dirty="0">
                <a:sym typeface="+mn-ea"/>
              </a:rPr>
              <a:t>2.</a:t>
            </a:r>
            <a:r>
              <a:rPr lang="zh-CN" altLang="en-US" sz="2800" dirty="0">
                <a:sym typeface="+mn-ea"/>
              </a:rPr>
              <a:t>查询区间</a:t>
            </a:r>
            <a:r>
              <a:rPr lang="en-US" sz="2800" dirty="0">
                <a:sym typeface="+mn-ea"/>
              </a:rPr>
              <a:t>k</a:t>
            </a:r>
            <a:r>
              <a:rPr lang="zh-CN" altLang="en-US" sz="2800" dirty="0">
                <a:sym typeface="+mn-ea"/>
              </a:rPr>
              <a:t>小</a:t>
            </a:r>
            <a:endParaRPr lang="zh-CN" altLang="en-US" sz="2800" dirty="0">
              <a:sym typeface="+mn-ea"/>
            </a:endParaRPr>
          </a:p>
          <a:p>
            <a:endParaRPr lang="zh-CN" altLang="en-US" sz="2800"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如果直接套用上一题的做法</a:t>
            </a:r>
            <a:endParaRPr lang="zh-CN" altLang="en-US" sz="2800" dirty="0"/>
          </a:p>
          <a:p>
            <a:r>
              <a:rPr lang="zh-CN" altLang="en-US" sz="2800" dirty="0"/>
              <a:t>每次查询的时候二分答案，然后查询区间中小于</a:t>
            </a:r>
            <a:r>
              <a:rPr lang="en-US" altLang="zh-CN" sz="2800" dirty="0" err="1"/>
              <a:t>ans</a:t>
            </a:r>
            <a:r>
              <a:rPr lang="zh-CN" altLang="en-US" sz="2800" dirty="0"/>
              <a:t>的数个数</a:t>
            </a:r>
            <a:endParaRPr lang="zh-CN" altLang="en-US" sz="2800" dirty="0"/>
          </a:p>
          <a:p>
            <a:r>
              <a:rPr lang="zh-CN" altLang="en-US" sz="2800" dirty="0"/>
              <a:t>复杂度是</a:t>
            </a:r>
            <a:r>
              <a:rPr lang="en-US" altLang="zh-CN" sz="2800" dirty="0"/>
              <a:t>O( </a:t>
            </a:r>
            <a:r>
              <a:rPr lang="en-US" altLang="zh-CN" sz="2800" dirty="0" err="1"/>
              <a:t>msqrt</a:t>
            </a:r>
            <a:r>
              <a:rPr lang="en-US" altLang="zh-CN" sz="2800" dirty="0"/>
              <a:t>( </a:t>
            </a:r>
            <a:r>
              <a:rPr lang="en-US" altLang="zh-CN" sz="2800" dirty="0" err="1"/>
              <a:t>nlogn</a:t>
            </a:r>
            <a:r>
              <a:rPr lang="en-US" altLang="zh-CN" sz="2800" dirty="0"/>
              <a:t> )</a:t>
            </a:r>
            <a:r>
              <a:rPr lang="en-US" altLang="zh-CN" sz="2800" dirty="0" err="1" smtClean="0"/>
              <a:t>logv</a:t>
            </a:r>
            <a:r>
              <a:rPr lang="en-US" altLang="zh-CN" sz="2800" dirty="0" smtClean="0"/>
              <a:t> </a:t>
            </a:r>
            <a:r>
              <a:rPr lang="en-US" altLang="zh-CN" sz="2800" dirty="0"/>
              <a:t>)</a:t>
            </a:r>
            <a:r>
              <a:rPr lang="zh-CN" altLang="en-US" sz="2800" dirty="0"/>
              <a:t>的</a:t>
            </a:r>
            <a:endParaRPr lang="zh-CN" altLang="en-US" sz="2800" dirty="0"/>
          </a:p>
          <a:p>
            <a:r>
              <a:rPr lang="zh-CN" altLang="en-US" sz="2800" dirty="0"/>
              <a:t>很遗憾，被我卡掉了</a:t>
            </a:r>
            <a:endParaRPr lang="zh-CN" altLang="en-US" sz="2800"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将块大小设为</a:t>
            </a:r>
            <a:r>
              <a:rPr lang="en-US" altLang="zh-CN" sz="2800" dirty="0" err="1"/>
              <a:t>sqrt</a:t>
            </a:r>
            <a:r>
              <a:rPr lang="en-US" altLang="zh-CN" sz="2800" dirty="0"/>
              <a:t>(n)</a:t>
            </a:r>
            <a:r>
              <a:rPr lang="en-US" altLang="zh-CN" sz="2800" dirty="0" err="1"/>
              <a:t>logn</a:t>
            </a:r>
            <a:endParaRPr lang="en-US" altLang="zh-CN" sz="2800" dirty="0"/>
          </a:p>
          <a:p>
            <a:r>
              <a:rPr lang="zh-CN" altLang="en-US" sz="2800" dirty="0"/>
              <a:t>每次修改显然复杂度为</a:t>
            </a:r>
            <a:r>
              <a:rPr lang="en-US" altLang="zh-CN" sz="2800" dirty="0" err="1"/>
              <a:t>sqrt</a:t>
            </a:r>
            <a:r>
              <a:rPr lang="en-US" altLang="zh-CN" sz="2800" dirty="0"/>
              <a:t>(n)</a:t>
            </a:r>
            <a:r>
              <a:rPr lang="en-US" altLang="zh-CN" sz="2800" dirty="0" err="1"/>
              <a:t>logn</a:t>
            </a:r>
            <a:endParaRPr lang="en-US" altLang="zh-CN" sz="2800" dirty="0"/>
          </a:p>
          <a:p>
            <a:r>
              <a:rPr lang="zh-CN" altLang="en-US" sz="2800" dirty="0"/>
              <a:t>二分答案，每次查询</a:t>
            </a:r>
            <a:endParaRPr lang="zh-CN" altLang="en-US" sz="2800" dirty="0"/>
          </a:p>
          <a:p>
            <a:r>
              <a:rPr lang="zh-CN" altLang="en-US" sz="2800" dirty="0"/>
              <a:t>则有</a:t>
            </a:r>
            <a:r>
              <a:rPr lang="en-US" altLang="zh-CN" sz="2800" dirty="0" err="1"/>
              <a:t>sqrt</a:t>
            </a:r>
            <a:r>
              <a:rPr lang="en-US" altLang="zh-CN" sz="2800" dirty="0"/>
              <a:t>(n)/</a:t>
            </a:r>
            <a:r>
              <a:rPr lang="en-US" altLang="zh-CN" sz="2800" dirty="0" err="1"/>
              <a:t>logn</a:t>
            </a:r>
            <a:r>
              <a:rPr lang="zh-CN" altLang="en-US" sz="2800" dirty="0"/>
              <a:t>个整块，这部分复杂度为</a:t>
            </a:r>
            <a:r>
              <a:rPr lang="en-US" altLang="zh-CN" sz="2800" dirty="0"/>
              <a:t>O( </a:t>
            </a:r>
            <a:r>
              <a:rPr lang="en-US" altLang="zh-CN" sz="2800" dirty="0" smtClean="0"/>
              <a:t>log(n</a:t>
            </a:r>
            <a:r>
              <a:rPr lang="en-US" altLang="zh-CN" sz="2800" dirty="0"/>
              <a:t>) )</a:t>
            </a:r>
            <a:r>
              <a:rPr lang="zh-CN" altLang="en-US" sz="2800" dirty="0"/>
              <a:t>单次</a:t>
            </a:r>
            <a:endParaRPr lang="zh-CN" altLang="en-US" sz="2800" dirty="0"/>
          </a:p>
          <a:p>
            <a:r>
              <a:rPr lang="zh-CN" altLang="en-US" sz="2800" dirty="0"/>
              <a:t>有</a:t>
            </a:r>
            <a:r>
              <a:rPr lang="en-US" altLang="zh-CN" sz="2800" dirty="0" err="1"/>
              <a:t>sqrt</a:t>
            </a:r>
            <a:r>
              <a:rPr lang="en-US" altLang="zh-CN" sz="2800" dirty="0"/>
              <a:t>(n)</a:t>
            </a:r>
            <a:r>
              <a:rPr lang="en-US" altLang="zh-CN" sz="2800" dirty="0" err="1"/>
              <a:t>logn</a:t>
            </a:r>
            <a:r>
              <a:rPr lang="zh-CN" altLang="en-US" sz="2800" dirty="0"/>
              <a:t>个零散的点，这部分复杂度为</a:t>
            </a:r>
            <a:r>
              <a:rPr lang="en-US" altLang="zh-CN" sz="2800" dirty="0"/>
              <a:t>O( </a:t>
            </a:r>
            <a:r>
              <a:rPr lang="en-US" altLang="zh-CN" sz="2800" dirty="0" err="1"/>
              <a:t>sqrt</a:t>
            </a:r>
            <a:r>
              <a:rPr lang="en-US" altLang="zh-CN" sz="2800" dirty="0"/>
              <a:t>(n)</a:t>
            </a:r>
            <a:r>
              <a:rPr lang="en-US" altLang="zh-CN" sz="2800" dirty="0" err="1"/>
              <a:t>logn</a:t>
            </a:r>
            <a:r>
              <a:rPr lang="en-US" altLang="zh-CN" sz="2800" dirty="0"/>
              <a:t> )</a:t>
            </a:r>
            <a:r>
              <a:rPr lang="zh-CN" altLang="en-US" sz="2800" dirty="0"/>
              <a:t>单次</a:t>
            </a:r>
            <a:endParaRPr lang="zh-CN" altLang="en-US" sz="2800" dirty="0"/>
          </a:p>
          <a:p>
            <a:r>
              <a:rPr lang="zh-CN" altLang="en-US" sz="2800" dirty="0"/>
              <a:t>想办法优化掉零散点的复杂度</a:t>
            </a:r>
            <a:endParaRPr lang="zh-CN" alt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维护权值</a:t>
            </a:r>
            <a:endParaRPr lang="zh-CN" altLang="en-US" dirty="0"/>
          </a:p>
        </p:txBody>
      </p:sp>
      <p:sp>
        <p:nvSpPr>
          <p:cNvPr id="3" name="内容占位符 2"/>
          <p:cNvSpPr>
            <a:spLocks noGrp="1"/>
          </p:cNvSpPr>
          <p:nvPr>
            <p:ph idx="1"/>
          </p:nvPr>
        </p:nvSpPr>
        <p:spPr/>
        <p:txBody>
          <a:bodyPr>
            <a:normAutofit/>
          </a:bodyPr>
          <a:lstStyle/>
          <a:p>
            <a:r>
              <a:rPr lang="zh-CN" altLang="en-US" sz="2800" dirty="0"/>
              <a:t>现</a:t>
            </a:r>
            <a:r>
              <a:rPr lang="zh-CN" altLang="en-US" sz="2800" dirty="0" smtClean="0"/>
              <a:t>在大家都会用</a:t>
            </a:r>
            <a:r>
              <a:rPr lang="en-US" altLang="zh-CN" sz="2800" dirty="0" err="1" smtClean="0"/>
              <a:t>treap</a:t>
            </a:r>
            <a:r>
              <a:rPr lang="zh-CN" altLang="en-US" sz="2800" dirty="0" smtClean="0"/>
              <a:t>来维护一个集合</a:t>
            </a:r>
            <a:endParaRPr lang="en-US" altLang="zh-CN" sz="2800" dirty="0" smtClean="0"/>
          </a:p>
          <a:p>
            <a:r>
              <a:rPr lang="zh-CN" altLang="en-US" sz="2800" dirty="0"/>
              <a:t>支</a:t>
            </a:r>
            <a:r>
              <a:rPr lang="zh-CN" altLang="en-US" sz="2800" dirty="0" smtClean="0"/>
              <a:t>持插入，删除，查询（</a:t>
            </a:r>
            <a:r>
              <a:rPr lang="en-US" altLang="zh-CN" sz="2800" dirty="0" err="1" smtClean="0"/>
              <a:t>kth</a:t>
            </a:r>
            <a:r>
              <a:rPr lang="zh-CN" altLang="en-US" sz="2800" dirty="0" smtClean="0"/>
              <a:t>，</a:t>
            </a:r>
            <a:r>
              <a:rPr lang="en-US" altLang="zh-CN" sz="2800" dirty="0" smtClean="0"/>
              <a:t>rank</a:t>
            </a:r>
            <a:r>
              <a:rPr lang="zh-CN" altLang="en-US" sz="2800" dirty="0" smtClean="0"/>
              <a:t>等）了吧</a:t>
            </a:r>
            <a:endParaRPr lang="zh-CN" altLang="en-US" sz="28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可以预先先把零散的两个块归并成为一个假的块</a:t>
            </a:r>
            <a:endParaRPr lang="zh-CN" altLang="en-US" sz="2800" dirty="0"/>
          </a:p>
          <a:p>
            <a:r>
              <a:rPr lang="zh-CN" altLang="en-US" sz="2800" dirty="0"/>
              <a:t>这样我们每次二分答案之后只用在这个假的块上面二分即可</a:t>
            </a:r>
            <a:endParaRPr lang="zh-CN" altLang="en-US" sz="2800" dirty="0"/>
          </a:p>
          <a:p>
            <a:endParaRPr lang="zh-CN" altLang="en-US" sz="2800" dirty="0"/>
          </a:p>
          <a:p>
            <a:r>
              <a:rPr lang="zh-CN" altLang="en-US" sz="2800" dirty="0"/>
              <a:t>总复杂度</a:t>
            </a:r>
            <a:r>
              <a:rPr lang="en-US" altLang="zh-CN" sz="2800" dirty="0"/>
              <a:t>O( </a:t>
            </a:r>
            <a:r>
              <a:rPr lang="en-US" altLang="zh-CN" sz="2800" dirty="0" err="1"/>
              <a:t>msqrt</a:t>
            </a:r>
            <a:r>
              <a:rPr lang="en-US" altLang="zh-CN" sz="2800" dirty="0"/>
              <a:t>(n)</a:t>
            </a:r>
            <a:r>
              <a:rPr lang="en-US" altLang="zh-CN" sz="2800" dirty="0" err="1"/>
              <a:t>logn</a:t>
            </a:r>
            <a:r>
              <a:rPr lang="en-US" altLang="zh-CN" sz="2800" dirty="0"/>
              <a:t> )</a:t>
            </a:r>
            <a:endParaRPr lang="en-US" altLang="zh-CN" sz="28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这个题由于我当时根号科技水平不行，想了一个关于每次区间加的</a:t>
            </a:r>
            <a:r>
              <a:rPr lang="zh-CN" altLang="en-US" sz="2800" dirty="0" smtClean="0"/>
              <a:t>数值域为</a:t>
            </a:r>
            <a:r>
              <a:rPr lang="en-US" altLang="zh-CN" sz="2800" dirty="0" smtClean="0"/>
              <a:t>O( </a:t>
            </a:r>
            <a:r>
              <a:rPr lang="en-US" altLang="zh-CN" sz="2800" dirty="0" err="1" smtClean="0"/>
              <a:t>logn</a:t>
            </a:r>
            <a:r>
              <a:rPr lang="en-US" altLang="zh-CN" sz="2800" dirty="0" smtClean="0"/>
              <a:t> )</a:t>
            </a:r>
            <a:r>
              <a:rPr lang="zh-CN" altLang="en-US" sz="2800" dirty="0" smtClean="0"/>
              <a:t>的</a:t>
            </a:r>
            <a:r>
              <a:rPr lang="zh-CN" altLang="en-US" sz="2800" dirty="0"/>
              <a:t>极差分块做法。。。</a:t>
            </a:r>
            <a:endParaRPr lang="zh-CN" altLang="en-US" sz="2800" dirty="0"/>
          </a:p>
          <a:p>
            <a:r>
              <a:rPr lang="zh-CN" altLang="en-US" sz="2800" dirty="0"/>
              <a:t>所以那个题保证了这个性质，</a:t>
            </a:r>
            <a:r>
              <a:rPr lang="en-US" altLang="zh-CN" sz="2800" dirty="0" err="1"/>
              <a:t>std</a:t>
            </a:r>
            <a:r>
              <a:rPr lang="zh-CN" altLang="en-US" sz="2800" dirty="0"/>
              <a:t>也是根据这个来写的</a:t>
            </a:r>
            <a:endParaRPr lang="zh-CN" altLang="en-US" sz="2800" dirty="0"/>
          </a:p>
          <a:p>
            <a:r>
              <a:rPr lang="zh-CN" altLang="en-US" sz="2800" dirty="0"/>
              <a:t>不过那个东西我基本上没有找到可以用到的地方。。。</a:t>
            </a:r>
            <a:endParaRPr lang="zh-CN" altLang="en-US" sz="2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smtClean="0"/>
              <a:t>根据多树二分的科技，这题似乎存在</a:t>
            </a:r>
            <a:r>
              <a:rPr lang="en-US" altLang="zh-CN" sz="2800" dirty="0"/>
              <a:t>O( </a:t>
            </a:r>
            <a:r>
              <a:rPr lang="en-US" altLang="zh-CN" sz="2800" dirty="0" err="1" smtClean="0"/>
              <a:t>msqrt</a:t>
            </a:r>
            <a:r>
              <a:rPr lang="en-US" altLang="zh-CN" sz="2800" dirty="0" smtClean="0"/>
              <a:t>( </a:t>
            </a:r>
            <a:r>
              <a:rPr lang="en-US" altLang="zh-CN" sz="2800" dirty="0" err="1" smtClean="0"/>
              <a:t>nlogn</a:t>
            </a:r>
            <a:r>
              <a:rPr lang="en-US" altLang="zh-CN" sz="2800" dirty="0" smtClean="0"/>
              <a:t> ) )</a:t>
            </a:r>
            <a:r>
              <a:rPr lang="zh-CN" altLang="en-US" sz="2800" dirty="0" smtClean="0"/>
              <a:t>的做法，但是还没有人实现，所以不知道是否</a:t>
            </a:r>
            <a:r>
              <a:rPr lang="en-US" altLang="zh-CN" sz="2800" dirty="0" smtClean="0"/>
              <a:t>practical</a:t>
            </a:r>
            <a:endParaRPr lang="en-US" altLang="zh-CN" sz="28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莫队大致的分类</a:t>
            </a:r>
            <a:endParaRPr lang="zh-CN" altLang="en-US"/>
          </a:p>
        </p:txBody>
      </p:sp>
      <p:graphicFrame>
        <p:nvGraphicFramePr>
          <p:cNvPr id="5" name="内容占位符 4"/>
          <p:cNvGraphicFramePr>
            <a:graphicFrameLocks noGrp="1" noChangeAspect="1"/>
          </p:cNvGraphicFramePr>
          <p:nvPr>
            <p:ph idx="1"/>
          </p:nvPr>
        </p:nvGraphicFramePr>
        <p:xfrm>
          <a:off x="628650" y="2125504"/>
          <a:ext cx="3333274" cy="3263741"/>
        </p:xfrm>
        <a:graphic>
          <a:graphicData uri="http://schemas.openxmlformats.org/presentationml/2006/ole">
            <mc:AlternateContent xmlns:mc="http://schemas.openxmlformats.org/markup-compatibility/2006">
              <mc:Choice xmlns:v="urn:schemas-microsoft-com:vml" Requires="v">
                <p:oleObj spid="_x0000_s2092" name="" r:id="rId1" imgW="5010150" imgH="4905375" progId="PBrush">
                  <p:embed/>
                </p:oleObj>
              </mc:Choice>
              <mc:Fallback>
                <p:oleObj name="" r:id="rId1" imgW="5010150" imgH="4905375" progId="PBrush">
                  <p:embed/>
                  <p:pic>
                    <p:nvPicPr>
                      <p:cNvPr id="0" name="图片 209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125504"/>
                        <a:ext cx="3333274" cy="3263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endParaRPr lang="zh-CN" altLang="en-US"/>
          </a:p>
        </p:txBody>
      </p:sp>
      <p:sp>
        <p:nvSpPr>
          <p:cNvPr id="3" name="内容占位符 2"/>
          <p:cNvSpPr>
            <a:spLocks noGrp="1"/>
          </p:cNvSpPr>
          <p:nvPr>
            <p:ph idx="1"/>
          </p:nvPr>
        </p:nvSpPr>
        <p:spPr/>
        <p:txBody>
          <a:bodyPr>
            <a:normAutofit/>
          </a:bodyPr>
          <a:lstStyle/>
          <a:p>
            <a:r>
              <a:rPr lang="zh-CN" altLang="en-US" sz="2800" dirty="0"/>
              <a:t>假设有两个区间询问</a:t>
            </a:r>
            <a:endParaRPr lang="zh-CN" altLang="en-US" sz="2800" dirty="0"/>
          </a:p>
          <a:p>
            <a:r>
              <a:rPr lang="en-US" altLang="zh-CN" sz="2800" dirty="0"/>
              <a:t>[l1,r1],[l2,r2]</a:t>
            </a:r>
            <a:endParaRPr lang="en-US" altLang="zh-CN" sz="2800" dirty="0"/>
          </a:p>
          <a:p>
            <a:r>
              <a:rPr lang="zh-CN" altLang="en-US" sz="2800" dirty="0"/>
              <a:t>如果我们可以</a:t>
            </a:r>
            <a:r>
              <a:rPr lang="en-US" altLang="zh-CN" sz="2800" dirty="0"/>
              <a:t>O(x)</a:t>
            </a:r>
            <a:r>
              <a:rPr lang="zh-CN" altLang="en-US" sz="2800" dirty="0"/>
              <a:t>插入或者删除一个元素</a:t>
            </a:r>
            <a:endParaRPr lang="zh-CN" altLang="en-US" sz="2800" dirty="0"/>
          </a:p>
          <a:p>
            <a:r>
              <a:rPr lang="zh-CN" altLang="en-US" sz="2800" dirty="0"/>
              <a:t>即我们已经得到了</a:t>
            </a:r>
            <a:r>
              <a:rPr lang="en-US" altLang="zh-CN" sz="2800" dirty="0"/>
              <a:t>[</a:t>
            </a:r>
            <a:r>
              <a:rPr lang="en-US" altLang="zh-CN" sz="2800" dirty="0" err="1"/>
              <a:t>l,r</a:t>
            </a:r>
            <a:r>
              <a:rPr lang="en-US" altLang="zh-CN" sz="2800" dirty="0"/>
              <a:t>]</a:t>
            </a:r>
            <a:r>
              <a:rPr lang="zh-CN" altLang="en-US" sz="2800" dirty="0"/>
              <a:t>的答案</a:t>
            </a:r>
            <a:endParaRPr lang="zh-CN" altLang="en-US" sz="2800" dirty="0"/>
          </a:p>
          <a:p>
            <a:r>
              <a:rPr lang="zh-CN" altLang="en-US" sz="2800" dirty="0"/>
              <a:t>可以</a:t>
            </a:r>
            <a:r>
              <a:rPr lang="en-US" altLang="zh-CN" sz="2800" dirty="0"/>
              <a:t>O(x)</a:t>
            </a:r>
            <a:r>
              <a:rPr lang="zh-CN" altLang="en-US" sz="2800" dirty="0"/>
              <a:t>转移得到</a:t>
            </a:r>
            <a:endParaRPr lang="zh-CN" altLang="en-US" sz="2800" dirty="0"/>
          </a:p>
          <a:p>
            <a:r>
              <a:rPr lang="en-US" altLang="zh-CN" sz="2800" dirty="0"/>
              <a:t>[l,r+1],[l,r-1],[l-1,r],[l+1,r]</a:t>
            </a:r>
            <a:r>
              <a:rPr lang="zh-CN" altLang="en-US" sz="2800" dirty="0"/>
              <a:t>的答案</a:t>
            </a:r>
            <a:endParaRPr lang="zh-CN" altLang="en-US" sz="2800" dirty="0"/>
          </a:p>
          <a:p>
            <a:r>
              <a:rPr lang="zh-CN" altLang="en-US" sz="2800" dirty="0"/>
              <a:t>那么我们可以</a:t>
            </a:r>
            <a:r>
              <a:rPr lang="en-US" altLang="zh-CN" sz="2800" dirty="0"/>
              <a:t>O( x * ( |r1-r2|+|l1-l2| ) ) </a:t>
            </a:r>
            <a:endParaRPr lang="en-US" altLang="zh-CN" sz="2800" dirty="0"/>
          </a:p>
          <a:p>
            <a:r>
              <a:rPr lang="zh-CN" altLang="en-US" sz="2800" dirty="0"/>
              <a:t>由</a:t>
            </a:r>
            <a:r>
              <a:rPr lang="en-US" altLang="zh-CN" sz="2800" dirty="0"/>
              <a:t>[l1,r1]</a:t>
            </a:r>
            <a:r>
              <a:rPr lang="zh-CN" altLang="en-US" sz="2800" dirty="0"/>
              <a:t>的答案得到</a:t>
            </a:r>
            <a:r>
              <a:rPr lang="en-US" altLang="zh-CN" sz="2800" dirty="0"/>
              <a:t>[l2,r2]</a:t>
            </a:r>
            <a:r>
              <a:rPr lang="zh-CN" altLang="en-US" sz="2800" dirty="0"/>
              <a:t>的答案</a:t>
            </a:r>
            <a:endParaRPr lang="zh-CN" altLang="en-US" sz="2800"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普通莫队的本质</a:t>
            </a:r>
            <a:endParaRPr lang="zh-CN" altLang="en-US"/>
          </a:p>
        </p:txBody>
      </p:sp>
      <p:sp>
        <p:nvSpPr>
          <p:cNvPr id="3" name="内容占位符 2"/>
          <p:cNvSpPr>
            <a:spLocks noGrp="1"/>
          </p:cNvSpPr>
          <p:nvPr>
            <p:ph idx="1"/>
          </p:nvPr>
        </p:nvSpPr>
        <p:spPr/>
        <p:txBody>
          <a:bodyPr>
            <a:normAutofit/>
          </a:bodyPr>
          <a:lstStyle/>
          <a:p>
            <a:r>
              <a:rPr lang="zh-CN" altLang="en-US" sz="2800" dirty="0"/>
              <a:t>于是序列长</a:t>
            </a:r>
            <a:r>
              <a:rPr lang="en-US" altLang="zh-CN" sz="2800" dirty="0"/>
              <a:t>n</a:t>
            </a:r>
            <a:r>
              <a:rPr lang="zh-CN" altLang="en-US" sz="2800" dirty="0"/>
              <a:t>，有</a:t>
            </a:r>
            <a:r>
              <a:rPr lang="en-US" altLang="zh-CN" sz="2800" dirty="0"/>
              <a:t>m</a:t>
            </a:r>
            <a:r>
              <a:rPr lang="zh-CN" altLang="en-US" sz="2800" dirty="0"/>
              <a:t>个询问</a:t>
            </a:r>
            <a:endParaRPr lang="zh-CN" altLang="en-US" sz="2800" dirty="0"/>
          </a:p>
          <a:p>
            <a:r>
              <a:rPr lang="zh-CN" altLang="en-US" sz="2800" dirty="0"/>
              <a:t>我们可以以一种特殊的顺序依次处理每个询问</a:t>
            </a:r>
            <a:endParaRPr lang="zh-CN" altLang="en-US" sz="2800" dirty="0"/>
          </a:p>
          <a:p>
            <a:r>
              <a:rPr lang="zh-CN" altLang="en-US" sz="2800" dirty="0"/>
              <a:t>使得</a:t>
            </a:r>
            <a:r>
              <a:rPr lang="en-US" altLang="zh-CN" sz="2800" dirty="0"/>
              <a:t>sigma( |li-li-1| + |ri-ri-1| )</a:t>
            </a:r>
            <a:r>
              <a:rPr lang="zh-CN" altLang="en-US" sz="2800" dirty="0"/>
              <a:t>在一个可以接受的范围内</a:t>
            </a:r>
            <a:endParaRPr lang="zh-CN" altLang="en-US" sz="2800" dirty="0"/>
          </a:p>
          <a:p>
            <a:endParaRPr lang="zh-CN" altLang="en-US" sz="2800" dirty="0"/>
          </a:p>
          <a:p>
            <a:r>
              <a:rPr lang="zh-CN" altLang="en-US" sz="2800" dirty="0"/>
              <a:t>可以对序列分块，然后把询问排序</a:t>
            </a:r>
            <a:endParaRPr lang="zh-CN" altLang="en-US" sz="2800" dirty="0"/>
          </a:p>
          <a:p>
            <a:r>
              <a:rPr lang="zh-CN" altLang="en-US" sz="2800" dirty="0"/>
              <a:t>排序的时候以左端点所在块编号为第一关键字</a:t>
            </a:r>
            <a:endParaRPr lang="zh-CN" altLang="en-US" sz="2800" dirty="0"/>
          </a:p>
          <a:p>
            <a:r>
              <a:rPr lang="zh-CN" altLang="en-US" sz="2800" dirty="0"/>
              <a:t>右端点位置为第二关键字</a:t>
            </a:r>
            <a:endParaRPr lang="zh-CN" altLang="en-US" sz="2800"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endParaRPr lang="zh-CN" altLang="en-US"/>
          </a:p>
        </p:txBody>
      </p:sp>
      <p:sp>
        <p:nvSpPr>
          <p:cNvPr id="3" name="内容占位符 2"/>
          <p:cNvSpPr>
            <a:spLocks noGrp="1"/>
          </p:cNvSpPr>
          <p:nvPr>
            <p:ph idx="1"/>
          </p:nvPr>
        </p:nvSpPr>
        <p:spPr/>
        <p:txBody>
          <a:bodyPr>
            <a:normAutofit/>
          </a:bodyPr>
          <a:lstStyle/>
          <a:p>
            <a:r>
              <a:rPr lang="zh-CN" altLang="en-US" sz="2800" dirty="0"/>
              <a:t>可以证明这样的复杂度是</a:t>
            </a:r>
            <a:r>
              <a:rPr lang="en-US" altLang="zh-CN" sz="2800" dirty="0"/>
              <a:t>O( </a:t>
            </a:r>
            <a:r>
              <a:rPr lang="en-US" altLang="zh-CN" sz="2800" dirty="0" err="1"/>
              <a:t>nsqrt</a:t>
            </a:r>
            <a:r>
              <a:rPr lang="en-US" altLang="zh-CN" sz="2800" dirty="0"/>
              <a:t>( m ) )</a:t>
            </a:r>
            <a:r>
              <a:rPr lang="zh-CN" altLang="en-US" sz="2800" dirty="0"/>
              <a:t>的</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endParaRPr lang="zh-CN" altLang="en-US"/>
          </a:p>
        </p:txBody>
      </p:sp>
      <p:sp>
        <p:nvSpPr>
          <p:cNvPr id="3" name="内容占位符 2"/>
          <p:cNvSpPr>
            <a:spLocks noGrp="1"/>
          </p:cNvSpPr>
          <p:nvPr>
            <p:ph idx="1"/>
          </p:nvPr>
        </p:nvSpPr>
        <p:spPr/>
        <p:txBody>
          <a:bodyPr>
            <a:normAutofit/>
          </a:bodyPr>
          <a:lstStyle/>
          <a:p>
            <a:r>
              <a:rPr lang="zh-CN" altLang="en-US" sz="2800" dirty="0"/>
              <a:t>不是</a:t>
            </a:r>
            <a:r>
              <a:rPr lang="en-US" altLang="zh-CN" sz="2800" dirty="0" err="1"/>
              <a:t>msqrt</a:t>
            </a:r>
            <a:r>
              <a:rPr lang="en-US" altLang="zh-CN" sz="2800" dirty="0"/>
              <a:t>( n )</a:t>
            </a:r>
            <a:r>
              <a:rPr lang="zh-CN" altLang="en-US" sz="2800" dirty="0"/>
              <a:t>吗？</a:t>
            </a:r>
            <a:endParaRPr lang="zh-CN" altLang="en-US" sz="2800" dirty="0"/>
          </a:p>
          <a:p>
            <a:r>
              <a:rPr lang="zh-CN" altLang="en-US" sz="2800" dirty="0"/>
              <a:t>然而的确是</a:t>
            </a:r>
            <a:r>
              <a:rPr lang="en-US" altLang="zh-CN" sz="2800" dirty="0" err="1"/>
              <a:t>nsqrt</a:t>
            </a:r>
            <a:r>
              <a:rPr lang="en-US" altLang="zh-CN" sz="2800" dirty="0"/>
              <a:t>( m )</a:t>
            </a:r>
            <a:r>
              <a:rPr lang="zh-CN" altLang="en-US" sz="2800" dirty="0"/>
              <a:t>的</a:t>
            </a:r>
            <a:endParaRPr lang="zh-CN" altLang="en-US" sz="2800"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普通</a:t>
            </a:r>
            <a:r>
              <a:rPr lang="zh-CN" altLang="en-US"/>
              <a:t>莫队的本质</a:t>
            </a:r>
            <a:endParaRPr lang="zh-CN" altLang="en-US"/>
          </a:p>
        </p:txBody>
      </p:sp>
      <p:sp>
        <p:nvSpPr>
          <p:cNvPr id="3" name="内容占位符 2"/>
          <p:cNvSpPr>
            <a:spLocks noGrp="1"/>
          </p:cNvSpPr>
          <p:nvPr>
            <p:ph idx="1"/>
          </p:nvPr>
        </p:nvSpPr>
        <p:spPr/>
        <p:txBody>
          <a:bodyPr>
            <a:normAutofit/>
          </a:bodyPr>
          <a:lstStyle/>
          <a:p>
            <a:r>
              <a:rPr lang="zh-CN" altLang="en-US" sz="2400" dirty="0"/>
              <a:t>有没有更优的做法呢</a:t>
            </a:r>
            <a:endParaRPr lang="zh-CN" altLang="en-US" sz="2400" dirty="0"/>
          </a:p>
          <a:p>
            <a:endParaRPr lang="zh-CN" altLang="en-US" sz="2400" dirty="0"/>
          </a:p>
          <a:p>
            <a:r>
              <a:rPr lang="zh-CN" altLang="en-US" sz="2400" dirty="0"/>
              <a:t>我们可以用曼哈顿距离最小生成树去近似这个问题</a:t>
            </a:r>
            <a:endParaRPr lang="zh-CN" altLang="en-US" sz="2400" dirty="0"/>
          </a:p>
          <a:p>
            <a:r>
              <a:rPr lang="zh-CN" altLang="en-US" sz="2400" dirty="0"/>
              <a:t>把每个询问</a:t>
            </a:r>
            <a:r>
              <a:rPr lang="en-US" altLang="zh-CN" sz="2400" dirty="0"/>
              <a:t>[</a:t>
            </a:r>
            <a:r>
              <a:rPr lang="en-US" altLang="zh-CN" sz="2400" dirty="0" err="1"/>
              <a:t>l,r</a:t>
            </a:r>
            <a:r>
              <a:rPr lang="en-US" altLang="zh-CN" sz="2400" dirty="0"/>
              <a:t>]</a:t>
            </a:r>
            <a:r>
              <a:rPr lang="zh-CN" altLang="en-US" sz="2400" dirty="0"/>
              <a:t>看做二维平面上的点</a:t>
            </a:r>
            <a:endParaRPr lang="zh-CN" altLang="en-US" sz="2400" dirty="0"/>
          </a:p>
          <a:p>
            <a:r>
              <a:rPr lang="zh-CN" altLang="en-US" sz="2400" dirty="0"/>
              <a:t>于是我们按照建出来的曼哈顿距离最小生成树去</a:t>
            </a:r>
            <a:r>
              <a:rPr lang="en-US" altLang="zh-CN" sz="2400" dirty="0"/>
              <a:t>DFS</a:t>
            </a:r>
            <a:endParaRPr lang="en-US" altLang="zh-CN" sz="2400" dirty="0"/>
          </a:p>
          <a:p>
            <a:r>
              <a:rPr lang="zh-CN" altLang="en-US" sz="2400" dirty="0"/>
              <a:t>这个做法的复杂度和最优转移一定是同阶的</a:t>
            </a:r>
            <a:endParaRPr lang="zh-CN" altLang="en-US" sz="2400" dirty="0"/>
          </a:p>
          <a:p>
            <a:endParaRPr lang="zh-CN" altLang="en-US" sz="2400" dirty="0"/>
          </a:p>
          <a:p>
            <a:r>
              <a:rPr lang="zh-CN" altLang="en-US" sz="2400" dirty="0"/>
              <a:t>曼哈顿距离最小生成树和刚刚介绍的排序算法的最坏复杂度是一样的，所以莫队问题可以直接按块排序，不用求一遍那个鬼东西</a:t>
            </a:r>
            <a:endParaRPr lang="zh-CN" altLang="en-US" sz="2400"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一定要记住这样排序</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这个是目前最快的排序哦</a:t>
            </a:r>
            <a:r>
              <a:rPr lang="en-US" altLang="zh-CN" sz="2800" dirty="0" smtClean="0"/>
              <a:t>~</a:t>
            </a:r>
            <a:r>
              <a:rPr lang="zh-CN" altLang="en-US" sz="2800" dirty="0" smtClean="0"/>
              <a:t>！</a:t>
            </a:r>
            <a:endParaRPr lang="en-US" altLang="zh-CN" sz="2800" dirty="0" smtClean="0"/>
          </a:p>
          <a:p>
            <a:r>
              <a:rPr lang="zh-CN" altLang="en-US" sz="2800" dirty="0" smtClean="0"/>
              <a:t>不然</a:t>
            </a:r>
            <a:r>
              <a:rPr lang="en-US" altLang="zh-CN" sz="2800" dirty="0" smtClean="0"/>
              <a:t>TLE</a:t>
            </a:r>
            <a:r>
              <a:rPr lang="zh-CN" altLang="en-US" sz="2800" dirty="0" smtClean="0"/>
              <a:t>了不怪我</a:t>
            </a:r>
            <a:endParaRPr lang="zh-CN" altLang="en-US" sz="2800" dirty="0"/>
          </a:p>
        </p:txBody>
      </p:sp>
      <p:pic>
        <p:nvPicPr>
          <p:cNvPr id="4" name="图片 3"/>
          <p:cNvPicPr/>
          <p:nvPr/>
        </p:nvPicPr>
        <p:blipFill>
          <a:blip r:embed="rId1" cstate="print"/>
          <a:stretch>
            <a:fillRect/>
          </a:stretch>
        </p:blipFill>
        <p:spPr>
          <a:xfrm>
            <a:off x="801290" y="2925866"/>
            <a:ext cx="7567613" cy="660083"/>
          </a:xfrm>
          <a:prstGeom prst="rect">
            <a:avLst/>
          </a:prstGeom>
        </p:spPr>
      </p:pic>
      <p:pic>
        <p:nvPicPr>
          <p:cNvPr id="5" name="图片 4"/>
          <p:cNvPicPr>
            <a:picLocks noChangeAspect="1"/>
          </p:cNvPicPr>
          <p:nvPr/>
        </p:nvPicPr>
        <p:blipFill>
          <a:blip r:embed="rId2" cstate="print"/>
          <a:stretch>
            <a:fillRect/>
          </a:stretch>
        </p:blipFill>
        <p:spPr>
          <a:xfrm>
            <a:off x="775098" y="3638050"/>
            <a:ext cx="2206642" cy="20978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1.</a:t>
            </a:r>
            <a:r>
              <a:rPr lang="zh-CN" altLang="en-US" dirty="0" smtClean="0"/>
              <a:t>序列维护（线段树</a:t>
            </a:r>
            <a:r>
              <a:rPr lang="en-US" altLang="zh-CN" dirty="0" smtClean="0"/>
              <a:t>&amp;</a:t>
            </a:r>
            <a:r>
              <a:rPr lang="zh-CN" altLang="en-US" dirty="0" smtClean="0"/>
              <a:t>平衡树）</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r>
              <a:rPr lang="zh-CN" altLang="en-US" dirty="0" smtClean="0"/>
              <a:t>的其他功能</a:t>
            </a:r>
            <a:endParaRPr lang="zh-CN" altLang="en-US" dirty="0"/>
          </a:p>
        </p:txBody>
      </p:sp>
      <p:sp>
        <p:nvSpPr>
          <p:cNvPr id="3" name="内容占位符 2"/>
          <p:cNvSpPr>
            <a:spLocks noGrp="1"/>
          </p:cNvSpPr>
          <p:nvPr>
            <p:ph idx="1"/>
          </p:nvPr>
        </p:nvSpPr>
        <p:spPr/>
        <p:txBody>
          <a:bodyPr>
            <a:normAutofit/>
          </a:bodyPr>
          <a:lstStyle/>
          <a:p>
            <a:r>
              <a:rPr lang="en-US" altLang="zh-CN" sz="2800" dirty="0" err="1" smtClean="0"/>
              <a:t>Treap</a:t>
            </a:r>
            <a:r>
              <a:rPr lang="zh-CN" altLang="en-US" sz="2800" dirty="0" smtClean="0"/>
              <a:t>还可以支持维护序列时的分裂合并</a:t>
            </a:r>
            <a:endParaRPr lang="en-US" altLang="zh-CN" sz="2800" dirty="0" smtClean="0"/>
          </a:p>
          <a:p>
            <a:r>
              <a:rPr lang="zh-CN" altLang="en-US" sz="2800" dirty="0"/>
              <a:t>这</a:t>
            </a:r>
            <a:r>
              <a:rPr lang="zh-CN" altLang="en-US" sz="2800" dirty="0" smtClean="0"/>
              <a:t>里不详细讲了（我也不会）</a:t>
            </a:r>
            <a:endParaRPr lang="en-US" altLang="zh-CN" sz="2800" dirty="0" smtClean="0"/>
          </a:p>
          <a:p>
            <a:r>
              <a:rPr lang="zh-CN" altLang="en-US" sz="2800" dirty="0"/>
              <a:t>具</a:t>
            </a:r>
            <a:r>
              <a:rPr lang="zh-CN" altLang="en-US" sz="2800" dirty="0" smtClean="0"/>
              <a:t>体可以看</a:t>
            </a:r>
            <a:r>
              <a:rPr lang="en-US" altLang="zh-CN" sz="2800" dirty="0" err="1" smtClean="0"/>
              <a:t>luogu</a:t>
            </a:r>
            <a:r>
              <a:rPr lang="zh-CN" altLang="en-US" sz="2800" dirty="0" smtClean="0"/>
              <a:t>日报？</a:t>
            </a:r>
            <a:endParaRPr lang="zh-CN" altLang="en-US" sz="2800"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Orz</a:t>
            </a:r>
            <a:r>
              <a:rPr lang="en-US" altLang="zh-CN" dirty="0" smtClean="0"/>
              <a:t> f321dd</a:t>
            </a:r>
            <a:endParaRPr lang="zh-CN" altLang="en-US" dirty="0"/>
          </a:p>
        </p:txBody>
      </p:sp>
      <p:pic>
        <p:nvPicPr>
          <p:cNvPr id="4" name="内容占位符 3"/>
          <p:cNvPicPr>
            <a:picLocks noGrp="1" noChangeAspect="1"/>
          </p:cNvPicPr>
          <p:nvPr>
            <p:ph idx="1"/>
          </p:nvPr>
        </p:nvPicPr>
        <p:blipFill>
          <a:blip r:embed="rId1"/>
          <a:stretch>
            <a:fillRect/>
          </a:stretch>
        </p:blipFill>
        <p:spPr>
          <a:xfrm>
            <a:off x="0" y="1967580"/>
            <a:ext cx="9146258" cy="3477644"/>
          </a:xfrm>
          <a:prstGeom prst="rect">
            <a:avLst/>
          </a:prstGeom>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Luogu3245 HNOI2016</a:t>
            </a:r>
            <a:r>
              <a:rPr lang="zh-CN" altLang="en-US" dirty="0"/>
              <a:t>大数</a:t>
            </a:r>
            <a:endParaRPr lang="zh-CN" altLang="en-US" dirty="0"/>
          </a:p>
        </p:txBody>
      </p:sp>
      <p:sp>
        <p:nvSpPr>
          <p:cNvPr id="3" name="内容占位符 2"/>
          <p:cNvSpPr>
            <a:spLocks noGrp="1"/>
          </p:cNvSpPr>
          <p:nvPr>
            <p:ph idx="1"/>
          </p:nvPr>
        </p:nvSpPr>
        <p:spPr/>
        <p:txBody>
          <a:bodyPr>
            <a:normAutofit/>
          </a:bodyPr>
          <a:lstStyle/>
          <a:p>
            <a:r>
              <a:rPr lang="zh-CN" altLang="en-US" sz="2800" dirty="0"/>
              <a:t>给一个数字串以及一个质数</a:t>
            </a:r>
            <a:r>
              <a:rPr lang="en-US" altLang="zh-CN" sz="2800" dirty="0"/>
              <a:t>p</a:t>
            </a:r>
            <a:endParaRPr lang="en-US" altLang="zh-CN" sz="2800" dirty="0"/>
          </a:p>
          <a:p>
            <a:r>
              <a:rPr lang="zh-CN" altLang="en-US" sz="2800" dirty="0"/>
              <a:t>多次查询这个数字串的一个子串里有多少个子串是</a:t>
            </a:r>
            <a:r>
              <a:rPr lang="en-US" altLang="zh-CN" sz="2800" dirty="0"/>
              <a:t>p</a:t>
            </a:r>
            <a:r>
              <a:rPr lang="zh-CN" altLang="en-US" sz="2800" dirty="0"/>
              <a:t>的倍数</a:t>
            </a:r>
            <a:endParaRPr lang="zh-CN" altLang="en-US" sz="2800" dirty="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记</a:t>
            </a:r>
            <a:r>
              <a:rPr lang="en-US" altLang="zh-CN" sz="2800" dirty="0" err="1"/>
              <a:t>suf</a:t>
            </a:r>
            <a:r>
              <a:rPr lang="en-US" altLang="zh-CN" sz="2800" dirty="0"/>
              <a:t>[</a:t>
            </a:r>
            <a:r>
              <a:rPr lang="en-US" altLang="zh-CN" sz="2800" dirty="0" err="1"/>
              <a:t>i</a:t>
            </a:r>
            <a:r>
              <a:rPr lang="en-US" altLang="zh-CN" sz="2800" dirty="0"/>
              <a:t>]</a:t>
            </a:r>
            <a:r>
              <a:rPr lang="zh-CN" altLang="en-US" sz="2800" dirty="0"/>
              <a:t>为</a:t>
            </a:r>
            <a:r>
              <a:rPr lang="en-US" altLang="zh-CN" sz="2800" dirty="0" err="1"/>
              <a:t>i</a:t>
            </a:r>
            <a:r>
              <a:rPr lang="en-US" altLang="zh-CN" sz="2800" dirty="0"/>
              <a:t> -&gt; n</a:t>
            </a:r>
            <a:r>
              <a:rPr lang="zh-CN" altLang="en-US" sz="2800" dirty="0"/>
              <a:t>构成的后缀串</a:t>
            </a:r>
            <a:endParaRPr lang="zh-CN" altLang="en-US" sz="2800" dirty="0"/>
          </a:p>
          <a:p>
            <a:r>
              <a:rPr lang="zh-CN" altLang="en-US" sz="2800" dirty="0"/>
              <a:t>如果对于</a:t>
            </a:r>
            <a:r>
              <a:rPr lang="en-US" altLang="zh-CN" sz="2800" dirty="0" err="1"/>
              <a:t>l,r</a:t>
            </a:r>
            <a:r>
              <a:rPr lang="zh-CN" altLang="en-US" sz="2800" dirty="0"/>
              <a:t>有</a:t>
            </a:r>
            <a:r>
              <a:rPr lang="en-US" altLang="zh-CN" sz="2800" dirty="0" err="1"/>
              <a:t>suf</a:t>
            </a:r>
            <a:r>
              <a:rPr lang="en-US" altLang="zh-CN" sz="2800" dirty="0"/>
              <a:t>[l] % p == </a:t>
            </a:r>
            <a:r>
              <a:rPr lang="en-US" altLang="zh-CN" sz="2800" dirty="0" err="1"/>
              <a:t>suf</a:t>
            </a:r>
            <a:r>
              <a:rPr lang="en-US" altLang="zh-CN" sz="2800" dirty="0"/>
              <a:t>[r+1] % </a:t>
            </a:r>
            <a:r>
              <a:rPr lang="en-US" altLang="zh-CN" sz="2800" dirty="0" smtClean="0"/>
              <a:t>p</a:t>
            </a:r>
            <a:endParaRPr lang="en-US" altLang="zh-CN" sz="2800" dirty="0" smtClean="0"/>
          </a:p>
          <a:p>
            <a:r>
              <a:rPr lang="zh-CN" altLang="en-US" sz="2800" dirty="0" smtClean="0"/>
              <a:t>即</a:t>
            </a:r>
            <a:r>
              <a:rPr lang="en-US" altLang="zh-CN" sz="2800" dirty="0" smtClean="0"/>
              <a:t>(</a:t>
            </a:r>
            <a:r>
              <a:rPr lang="en-US" altLang="zh-CN" sz="2800" dirty="0" err="1" smtClean="0"/>
              <a:t>suf</a:t>
            </a:r>
            <a:r>
              <a:rPr lang="en-US" altLang="zh-CN" sz="2800" dirty="0" smtClean="0"/>
              <a:t>[l] – </a:t>
            </a:r>
            <a:r>
              <a:rPr lang="en-US" altLang="zh-CN" sz="2800" dirty="0" err="1" smtClean="0"/>
              <a:t>suf</a:t>
            </a:r>
            <a:r>
              <a:rPr lang="en-US" altLang="zh-CN" sz="2800" dirty="0" smtClean="0"/>
              <a:t>[r+1]) % p == 0</a:t>
            </a:r>
            <a:endParaRPr lang="en-US" altLang="zh-CN" sz="2800" dirty="0"/>
          </a:p>
          <a:p>
            <a:r>
              <a:rPr lang="zh-CN" altLang="en-US" sz="2800" dirty="0"/>
              <a:t>则</a:t>
            </a:r>
            <a:r>
              <a:rPr lang="en-US" altLang="zh-CN" sz="2800" dirty="0"/>
              <a:t>s[l...r] * 10 ^ ( n - r - 1 )</a:t>
            </a:r>
            <a:r>
              <a:rPr lang="zh-CN" altLang="en-US" sz="2800" dirty="0"/>
              <a:t>为</a:t>
            </a:r>
            <a:r>
              <a:rPr lang="en-US" altLang="zh-CN" sz="2800" dirty="0"/>
              <a:t>p</a:t>
            </a:r>
            <a:r>
              <a:rPr lang="zh-CN" altLang="en-US" sz="2800" dirty="0"/>
              <a:t>的倍数</a:t>
            </a:r>
            <a:endParaRPr lang="zh-CN" altLang="en-US" sz="2800" dirty="0"/>
          </a:p>
          <a:p>
            <a:endParaRPr lang="en-US" altLang="zh-CN" sz="2800" dirty="0" smtClean="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对</a:t>
            </a:r>
            <a:r>
              <a:rPr lang="en-US" altLang="zh-CN" sz="2800" dirty="0"/>
              <a:t>p=2,5</a:t>
            </a:r>
            <a:r>
              <a:rPr lang="zh-CN" altLang="en-US" sz="2800" dirty="0"/>
              <a:t>时特判</a:t>
            </a:r>
            <a:endParaRPr lang="zh-CN" altLang="en-US" sz="2800" dirty="0"/>
          </a:p>
          <a:p>
            <a:r>
              <a:rPr lang="en-US" altLang="zh-CN" sz="2800" dirty="0"/>
              <a:t>p!=2,5</a:t>
            </a:r>
            <a:r>
              <a:rPr lang="zh-CN" altLang="en-US" sz="2800" dirty="0"/>
              <a:t>时</a:t>
            </a:r>
            <a:r>
              <a:rPr lang="en-US" altLang="zh-CN" sz="2800" dirty="0">
                <a:sym typeface="+mn-ea"/>
              </a:rPr>
              <a:t>s[l...r] * 10 ^ ( n - r - 1 )</a:t>
            </a:r>
            <a:r>
              <a:rPr lang="zh-CN" altLang="en-US" sz="2800" dirty="0">
                <a:sym typeface="+mn-ea"/>
              </a:rPr>
              <a:t>为</a:t>
            </a:r>
            <a:r>
              <a:rPr lang="en-US" altLang="zh-CN" sz="2800" dirty="0">
                <a:sym typeface="+mn-ea"/>
              </a:rPr>
              <a:t>p</a:t>
            </a:r>
            <a:r>
              <a:rPr lang="zh-CN" altLang="en-US" sz="2800" dirty="0">
                <a:sym typeface="+mn-ea"/>
              </a:rPr>
              <a:t>的倍数即意味着</a:t>
            </a:r>
            <a:r>
              <a:rPr lang="en-US" altLang="zh-CN" sz="2800" dirty="0">
                <a:sym typeface="+mn-ea"/>
              </a:rPr>
              <a:t>s[l...r]</a:t>
            </a:r>
            <a:r>
              <a:rPr lang="zh-CN" altLang="en-US" sz="2800" dirty="0">
                <a:sym typeface="+mn-ea"/>
              </a:rPr>
              <a:t>为</a:t>
            </a:r>
            <a:r>
              <a:rPr lang="en-US" altLang="zh-CN" sz="2800" dirty="0">
                <a:sym typeface="+mn-ea"/>
              </a:rPr>
              <a:t>p</a:t>
            </a:r>
            <a:r>
              <a:rPr lang="zh-CN" altLang="en-US" sz="2800" dirty="0">
                <a:sym typeface="+mn-ea"/>
              </a:rPr>
              <a:t>的倍数</a:t>
            </a:r>
            <a:endParaRPr lang="zh-CN" altLang="en-US" sz="2800" dirty="0">
              <a:sym typeface="+mn-ea"/>
            </a:endParaRPr>
          </a:p>
          <a:p>
            <a:endParaRPr lang="zh-CN" altLang="en-US" sz="2800" dirty="0">
              <a:sym typeface="+mn-ea"/>
            </a:endParaRPr>
          </a:p>
          <a:p>
            <a:r>
              <a:rPr lang="zh-CN" altLang="en-US" sz="2800" dirty="0">
                <a:sym typeface="+mn-ea"/>
              </a:rPr>
              <a:t>离散化一下，然后就变成小</a:t>
            </a:r>
            <a:r>
              <a:rPr lang="en-US" altLang="zh-CN" sz="2800" dirty="0">
                <a:sym typeface="+mn-ea"/>
              </a:rPr>
              <a:t>Z</a:t>
            </a:r>
            <a:r>
              <a:rPr lang="zh-CN" altLang="en-US" sz="2800" dirty="0">
                <a:sym typeface="+mn-ea"/>
              </a:rPr>
              <a:t>的袜子了</a:t>
            </a:r>
            <a:endParaRPr lang="zh-CN" altLang="en-US" sz="2800" dirty="0">
              <a:sym typeface="+mn-ea"/>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Luogu4396 </a:t>
            </a:r>
            <a:r>
              <a:rPr lang="zh-CN" altLang="en-US" dirty="0" smtClean="0"/>
              <a:t>Ahoi</a:t>
            </a:r>
            <a:r>
              <a:rPr lang="zh-CN" altLang="en-US" dirty="0"/>
              <a:t>2013作业</a:t>
            </a:r>
            <a:endParaRPr lang="zh-CN" altLang="en-US" dirty="0"/>
          </a:p>
        </p:txBody>
      </p:sp>
      <p:sp>
        <p:nvSpPr>
          <p:cNvPr id="3" name="内容占位符 2"/>
          <p:cNvSpPr>
            <a:spLocks noGrp="1"/>
          </p:cNvSpPr>
          <p:nvPr>
            <p:ph idx="1"/>
          </p:nvPr>
        </p:nvSpPr>
        <p:spPr/>
        <p:txBody>
          <a:bodyPr>
            <a:normAutofit/>
          </a:bodyPr>
          <a:lstStyle/>
          <a:p>
            <a:r>
              <a:rPr lang="zh-CN" altLang="en-US" sz="2800" dirty="0"/>
              <a:t>查询区间</a:t>
            </a:r>
            <a:r>
              <a:rPr lang="en-US" altLang="zh-CN" sz="2800" dirty="0"/>
              <a:t>[</a:t>
            </a:r>
            <a:r>
              <a:rPr lang="en-US" altLang="zh-CN" sz="2800" dirty="0" err="1"/>
              <a:t>l,r</a:t>
            </a:r>
            <a:r>
              <a:rPr lang="en-US" altLang="zh-CN" sz="2800" dirty="0"/>
              <a:t>]</a:t>
            </a:r>
            <a:r>
              <a:rPr lang="zh-CN" altLang="en-US" sz="2800" dirty="0"/>
              <a:t>中值在</a:t>
            </a:r>
            <a:r>
              <a:rPr lang="en-US" altLang="zh-CN" sz="2800" dirty="0"/>
              <a:t>[</a:t>
            </a:r>
            <a:r>
              <a:rPr lang="en-US" altLang="zh-CN" sz="2800" dirty="0" err="1"/>
              <a:t>a,b</a:t>
            </a:r>
            <a:r>
              <a:rPr lang="en-US" altLang="zh-CN" sz="2800" dirty="0"/>
              <a:t>]</a:t>
            </a:r>
            <a:r>
              <a:rPr lang="zh-CN" altLang="en-US" sz="2800" dirty="0"/>
              <a:t>内的不同数个数</a:t>
            </a:r>
            <a:endParaRPr lang="zh-CN" altLang="en-US" sz="2800" dirty="0"/>
          </a:p>
          <a:p>
            <a:r>
              <a:rPr lang="en-US" altLang="zh-CN" sz="2800" dirty="0"/>
              <a:t>n &lt;= 1e5 , m &lt;= 1e6</a:t>
            </a:r>
            <a:endParaRPr lang="en-US" altLang="zh-CN" sz="2800"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这是</a:t>
            </a:r>
            <a:r>
              <a:rPr lang="zh-CN" altLang="en-US" sz="2800" dirty="0" smtClean="0"/>
              <a:t>个特殊的三维</a:t>
            </a:r>
            <a:r>
              <a:rPr lang="zh-CN" altLang="en-US" sz="2800" dirty="0"/>
              <a:t>偏序</a:t>
            </a:r>
            <a:endParaRPr lang="zh-CN" altLang="en-US" sz="2800" dirty="0"/>
          </a:p>
          <a:p>
            <a:r>
              <a:rPr lang="zh-CN" altLang="en-US" sz="2800" dirty="0"/>
              <a:t>由于这个题的特殊性质所以可以用莫队实现</a:t>
            </a:r>
            <a:endParaRPr lang="zh-CN" altLang="en-US" sz="2800" dirty="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首先可以跑个莫队</a:t>
            </a:r>
            <a:endParaRPr lang="zh-CN" altLang="en-US" sz="2800" dirty="0"/>
          </a:p>
          <a:p>
            <a:r>
              <a:rPr lang="zh-CN" altLang="en-US" sz="2800" dirty="0"/>
              <a:t>维护一个树状数组</a:t>
            </a:r>
            <a:endParaRPr lang="zh-CN" altLang="en-US" sz="2800" dirty="0"/>
          </a:p>
          <a:p>
            <a:endParaRPr lang="zh-CN" altLang="en-US" sz="2800" dirty="0"/>
          </a:p>
          <a:p>
            <a:r>
              <a:rPr lang="zh-CN" altLang="en-US" sz="2800" dirty="0"/>
              <a:t>复杂度</a:t>
            </a:r>
            <a:r>
              <a:rPr lang="en-US" altLang="zh-CN" sz="2800" dirty="0"/>
              <a:t>O( </a:t>
            </a:r>
            <a:r>
              <a:rPr lang="en-US" altLang="zh-CN" sz="2800" dirty="0" err="1"/>
              <a:t>nsqrt</a:t>
            </a:r>
            <a:r>
              <a:rPr lang="en-US" altLang="zh-CN" sz="2800" dirty="0"/>
              <a:t>( m )</a:t>
            </a:r>
            <a:r>
              <a:rPr lang="en-US" altLang="zh-CN" sz="2800" dirty="0" err="1"/>
              <a:t>logn</a:t>
            </a:r>
            <a:r>
              <a:rPr lang="en-US" altLang="zh-CN" sz="2800" dirty="0"/>
              <a:t> )</a:t>
            </a:r>
            <a:endParaRPr lang="en-US" altLang="zh-CN" sz="2800"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这类莫队有一个通用的优化方法</a:t>
            </a:r>
            <a:endParaRPr lang="zh-CN" altLang="en-US" sz="2800" dirty="0"/>
          </a:p>
          <a:p>
            <a:endParaRPr lang="zh-CN" altLang="en-US" sz="2800" dirty="0"/>
          </a:p>
          <a:p>
            <a:r>
              <a:rPr lang="zh-CN" altLang="en-US" sz="2800" dirty="0"/>
              <a:t>莫队总共修改</a:t>
            </a:r>
            <a:r>
              <a:rPr lang="en-US" altLang="zh-CN" sz="2800" dirty="0"/>
              <a:t>O( </a:t>
            </a:r>
            <a:r>
              <a:rPr lang="en-US" altLang="zh-CN" sz="2800" dirty="0" err="1"/>
              <a:t>nsqrt</a:t>
            </a:r>
            <a:r>
              <a:rPr lang="en-US" altLang="zh-CN" sz="2800" dirty="0"/>
              <a:t>( m ) )</a:t>
            </a:r>
            <a:r>
              <a:rPr lang="zh-CN" altLang="en-US" sz="2800" dirty="0"/>
              <a:t>次</a:t>
            </a:r>
            <a:endParaRPr lang="zh-CN" altLang="en-US" sz="2800" dirty="0"/>
          </a:p>
          <a:p>
            <a:r>
              <a:rPr lang="zh-CN" altLang="en-US" sz="2800" dirty="0"/>
              <a:t>查询只有</a:t>
            </a:r>
            <a:r>
              <a:rPr lang="en-US" altLang="zh-CN" sz="2800" dirty="0"/>
              <a:t>O( m )</a:t>
            </a:r>
            <a:r>
              <a:rPr lang="zh-CN" altLang="en-US" sz="2800" dirty="0"/>
              <a:t>次</a:t>
            </a:r>
            <a:endParaRPr lang="zh-CN" altLang="en-US" sz="2800" dirty="0"/>
          </a:p>
          <a:p>
            <a:endParaRPr lang="zh-CN" altLang="en-US" sz="2800" dirty="0"/>
          </a:p>
          <a:p>
            <a:r>
              <a:rPr lang="zh-CN" altLang="en-US" sz="2800" dirty="0"/>
              <a:t>树状数组修改和查询复杂度</a:t>
            </a:r>
            <a:r>
              <a:rPr lang="en-US" altLang="zh-CN" sz="2800" dirty="0"/>
              <a:t>O( </a:t>
            </a:r>
            <a:r>
              <a:rPr lang="en-US" altLang="zh-CN" sz="2800" dirty="0" err="1"/>
              <a:t>logn</a:t>
            </a:r>
            <a:r>
              <a:rPr lang="en-US" altLang="zh-CN" sz="2800" dirty="0"/>
              <a:t> )</a:t>
            </a:r>
            <a:endParaRPr lang="en-US" altLang="zh-CN" sz="2800" dirty="0"/>
          </a:p>
          <a:p>
            <a:r>
              <a:rPr lang="zh-CN" altLang="en-US" sz="2800" dirty="0"/>
              <a:t>但是如果用值域分块的话</a:t>
            </a:r>
            <a:endParaRPr lang="zh-CN" altLang="en-US" sz="2800" dirty="0"/>
          </a:p>
          <a:p>
            <a:r>
              <a:rPr lang="zh-CN" altLang="en-US" sz="2800" dirty="0"/>
              <a:t>值域分块可以</a:t>
            </a:r>
            <a:r>
              <a:rPr lang="en-US" altLang="zh-CN" sz="2800" dirty="0"/>
              <a:t>O( 1 )</a:t>
            </a:r>
            <a:r>
              <a:rPr lang="zh-CN" altLang="en-US" sz="2800" dirty="0"/>
              <a:t>修改</a:t>
            </a:r>
            <a:r>
              <a:rPr lang="en-US" altLang="zh-CN" sz="2800" dirty="0"/>
              <a:t>O( </a:t>
            </a:r>
            <a:r>
              <a:rPr lang="en-US" altLang="zh-CN" sz="2800" dirty="0" err="1"/>
              <a:t>sqrt</a:t>
            </a:r>
            <a:r>
              <a:rPr lang="en-US" altLang="zh-CN" sz="2800" dirty="0"/>
              <a:t>( n ) )</a:t>
            </a:r>
            <a:r>
              <a:rPr lang="zh-CN" altLang="en-US" sz="2800" dirty="0"/>
              <a:t>查询</a:t>
            </a:r>
            <a:endParaRPr lang="zh-CN" altLang="en-US" sz="2800"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于是我们对这个进行根号平衡</a:t>
            </a:r>
            <a:endParaRPr lang="zh-CN" altLang="en-US" sz="2800" dirty="0"/>
          </a:p>
          <a:p>
            <a:endParaRPr lang="zh-CN" altLang="en-US" sz="2800" dirty="0"/>
          </a:p>
          <a:p>
            <a:r>
              <a:rPr lang="zh-CN" altLang="en-US" sz="2800" dirty="0">
                <a:sym typeface="+mn-ea"/>
              </a:rPr>
              <a:t>修改</a:t>
            </a:r>
            <a:r>
              <a:rPr lang="en-US" altLang="zh-CN" sz="2800" dirty="0">
                <a:sym typeface="+mn-ea"/>
              </a:rPr>
              <a:t>O( </a:t>
            </a:r>
            <a:r>
              <a:rPr lang="en-US" altLang="zh-CN" sz="2800" dirty="0" err="1">
                <a:sym typeface="+mn-ea"/>
              </a:rPr>
              <a:t>nsqrt</a:t>
            </a:r>
            <a:r>
              <a:rPr lang="en-US" altLang="zh-CN" sz="2800" dirty="0">
                <a:sym typeface="+mn-ea"/>
              </a:rPr>
              <a:t>( m ) )</a:t>
            </a:r>
            <a:r>
              <a:rPr lang="zh-CN" altLang="en-US" sz="2800" dirty="0">
                <a:sym typeface="+mn-ea"/>
              </a:rPr>
              <a:t>次，每次</a:t>
            </a:r>
            <a:r>
              <a:rPr lang="en-US" altLang="zh-CN" sz="2800" dirty="0">
                <a:sym typeface="+mn-ea"/>
              </a:rPr>
              <a:t>O( 1 )</a:t>
            </a:r>
            <a:endParaRPr lang="en-US" altLang="zh-CN" sz="2800" dirty="0">
              <a:sym typeface="+mn-ea"/>
            </a:endParaRPr>
          </a:p>
          <a:p>
            <a:r>
              <a:rPr lang="zh-CN" altLang="en-US" sz="2800" dirty="0">
                <a:sym typeface="+mn-ea"/>
              </a:rPr>
              <a:t>查询</a:t>
            </a:r>
            <a:r>
              <a:rPr lang="en-US" altLang="zh-CN" sz="2800" dirty="0">
                <a:sym typeface="+mn-ea"/>
              </a:rPr>
              <a:t>O( m )</a:t>
            </a:r>
            <a:r>
              <a:rPr lang="zh-CN" altLang="en-US" sz="2800" dirty="0">
                <a:sym typeface="+mn-ea"/>
              </a:rPr>
              <a:t>次，每次</a:t>
            </a:r>
            <a:r>
              <a:rPr lang="en-US" altLang="zh-CN" sz="2800" dirty="0">
                <a:sym typeface="+mn-ea"/>
              </a:rPr>
              <a:t>O( </a:t>
            </a:r>
            <a:r>
              <a:rPr lang="en-US" altLang="zh-CN" sz="2800" dirty="0" err="1">
                <a:sym typeface="+mn-ea"/>
              </a:rPr>
              <a:t>sqrt</a:t>
            </a:r>
            <a:r>
              <a:rPr lang="en-US" altLang="zh-CN" sz="2800" dirty="0">
                <a:sym typeface="+mn-ea"/>
              </a:rPr>
              <a:t>( n ) )</a:t>
            </a:r>
            <a:endParaRPr lang="en-US" altLang="zh-CN" sz="2800" dirty="0">
              <a:sym typeface="+mn-ea"/>
            </a:endParaRPr>
          </a:p>
          <a:p>
            <a:endParaRPr lang="en-US" altLang="zh-CN" sz="2800" dirty="0">
              <a:sym typeface="+mn-ea"/>
            </a:endParaRPr>
          </a:p>
          <a:p>
            <a:r>
              <a:rPr lang="zh-CN" altLang="en-US" sz="2800" dirty="0">
                <a:sym typeface="+mn-ea"/>
              </a:rPr>
              <a:t>总复杂度</a:t>
            </a:r>
            <a:r>
              <a:rPr lang="en-US" altLang="zh-CN" sz="2800" dirty="0">
                <a:sym typeface="+mn-ea"/>
              </a:rPr>
              <a:t>O( </a:t>
            </a:r>
            <a:r>
              <a:rPr lang="en-US" altLang="zh-CN" sz="2800" dirty="0" err="1">
                <a:sym typeface="+mn-ea"/>
              </a:rPr>
              <a:t>nsqrt</a:t>
            </a:r>
            <a:r>
              <a:rPr lang="en-US" altLang="zh-CN" sz="2800" dirty="0">
                <a:sym typeface="+mn-ea"/>
              </a:rPr>
              <a:t>( m ) + </a:t>
            </a:r>
            <a:r>
              <a:rPr lang="en-US" altLang="zh-CN" sz="2800" dirty="0" err="1">
                <a:sym typeface="+mn-ea"/>
              </a:rPr>
              <a:t>msqrt</a:t>
            </a:r>
            <a:r>
              <a:rPr lang="en-US" altLang="zh-CN" sz="2800" dirty="0">
                <a:sym typeface="+mn-ea"/>
              </a:rPr>
              <a:t>( n ) </a:t>
            </a:r>
            <a:r>
              <a:rPr lang="en-US" altLang="zh-CN" sz="2800" dirty="0" smtClean="0">
                <a:sym typeface="+mn-ea"/>
              </a:rPr>
              <a:t>)</a:t>
            </a:r>
            <a:endParaRPr lang="en-US" altLang="zh-CN" sz="2800" dirty="0">
              <a:sym typeface="+mn-ea"/>
            </a:endParaRP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Luogu4462 [CQOI2018]</a:t>
            </a:r>
            <a:r>
              <a:rPr lang="zh-CN" altLang="en-US" dirty="0"/>
              <a:t>异或序列</a:t>
            </a:r>
            <a:endParaRPr lang="zh-CN" altLang="en-US" dirty="0"/>
          </a:p>
        </p:txBody>
      </p:sp>
      <p:sp>
        <p:nvSpPr>
          <p:cNvPr id="3" name="内容占位符 2"/>
          <p:cNvSpPr>
            <a:spLocks noGrp="1"/>
          </p:cNvSpPr>
          <p:nvPr>
            <p:ph idx="1"/>
          </p:nvPr>
        </p:nvSpPr>
        <p:spPr/>
        <p:txBody>
          <a:bodyPr>
            <a:normAutofit/>
          </a:bodyPr>
          <a:lstStyle/>
          <a:p>
            <a:r>
              <a:rPr lang="zh-CN" altLang="en-US" sz="2800" dirty="0"/>
              <a:t>已知一个长度为 </a:t>
            </a:r>
            <a:r>
              <a:rPr lang="en-US" altLang="zh-CN" sz="2800" dirty="0"/>
              <a:t>n </a:t>
            </a:r>
            <a:r>
              <a:rPr lang="zh-CN" altLang="en-US" sz="2800" dirty="0"/>
              <a:t>的整数数列 </a:t>
            </a:r>
            <a:r>
              <a:rPr lang="en-US" altLang="zh-CN" sz="2800" dirty="0"/>
              <a:t>a[1],a[2],…,a[n] </a:t>
            </a:r>
            <a:r>
              <a:rPr lang="zh-CN" altLang="en-US" sz="2800" dirty="0"/>
              <a:t>，给定查询参数 </a:t>
            </a:r>
            <a:r>
              <a:rPr lang="en-US" altLang="zh-CN" sz="2800" dirty="0"/>
              <a:t>l</a:t>
            </a:r>
            <a:r>
              <a:rPr lang="zh-CN" altLang="en-US" sz="2800" dirty="0"/>
              <a:t>、</a:t>
            </a:r>
            <a:r>
              <a:rPr lang="en-US" altLang="zh-CN" sz="2800" dirty="0"/>
              <a:t>r </a:t>
            </a:r>
            <a:r>
              <a:rPr lang="zh-CN" altLang="en-US" sz="2800" dirty="0"/>
              <a:t>，问在 </a:t>
            </a:r>
            <a:r>
              <a:rPr lang="en-US" altLang="zh-CN" sz="2800" dirty="0"/>
              <a:t>[</a:t>
            </a:r>
            <a:r>
              <a:rPr lang="en-US" altLang="zh-CN" sz="2800" dirty="0" err="1"/>
              <a:t>l,r</a:t>
            </a:r>
            <a:r>
              <a:rPr lang="en-US" altLang="zh-CN" sz="2800" dirty="0"/>
              <a:t>] </a:t>
            </a:r>
            <a:r>
              <a:rPr lang="zh-CN" altLang="en-US" sz="2800" dirty="0"/>
              <a:t>区间内，有多少连续</a:t>
            </a:r>
            <a:r>
              <a:rPr lang="zh-CN" altLang="en-US" sz="2800" dirty="0" smtClean="0"/>
              <a:t>子序列</a:t>
            </a:r>
            <a:r>
              <a:rPr lang="zh-CN" altLang="en-US" sz="2800" dirty="0"/>
              <a:t>满足异或和等于 </a:t>
            </a:r>
            <a:r>
              <a:rPr lang="en-US" altLang="zh-CN" sz="2800" dirty="0"/>
              <a:t>k </a:t>
            </a:r>
            <a:r>
              <a:rPr lang="zh-CN" altLang="en-US" sz="2800" dirty="0"/>
              <a:t>。</a:t>
            </a:r>
            <a:endParaRPr lang="zh-CN" altLang="en-US" sz="2800" dirty="0"/>
          </a:p>
          <a:p>
            <a:r>
              <a:rPr lang="zh-CN" altLang="en-US" sz="2800" dirty="0"/>
              <a:t>也就是说，对于所有的 </a:t>
            </a:r>
            <a:r>
              <a:rPr lang="en-US" altLang="zh-CN" sz="2800" dirty="0"/>
              <a:t>x</a:t>
            </a:r>
            <a:r>
              <a:rPr lang="zh-CN" altLang="en-US" sz="2800" dirty="0"/>
              <a:t>，</a:t>
            </a:r>
            <a:r>
              <a:rPr lang="en-US" altLang="zh-CN" sz="2800" dirty="0"/>
              <a:t>y (</a:t>
            </a:r>
            <a:r>
              <a:rPr lang="en-US" altLang="zh-CN" sz="2800" dirty="0" err="1"/>
              <a:t>l≤x≤y≤r</a:t>
            </a:r>
            <a:r>
              <a:rPr lang="en-US" altLang="zh-CN" sz="2800" dirty="0"/>
              <a:t>)</a:t>
            </a:r>
            <a:r>
              <a:rPr lang="zh-CN" altLang="en-US" sz="2800" dirty="0"/>
              <a:t>，能够满足</a:t>
            </a:r>
            <a:r>
              <a:rPr lang="en-US" altLang="zh-CN" sz="2800" dirty="0"/>
              <a:t>a[x]^a[x+1]^…^a[y]=k</a:t>
            </a:r>
            <a:r>
              <a:rPr lang="zh-CN" altLang="en-US" sz="2800" dirty="0"/>
              <a:t>的</a:t>
            </a:r>
            <a:r>
              <a:rPr lang="en-US" altLang="zh-CN" sz="2800" dirty="0"/>
              <a:t>x</a:t>
            </a:r>
            <a:r>
              <a:rPr lang="zh-CN" altLang="en-US" sz="2800" dirty="0"/>
              <a:t>，</a:t>
            </a:r>
            <a:r>
              <a:rPr lang="en-US" altLang="zh-CN" sz="2800" dirty="0"/>
              <a:t>y</a:t>
            </a:r>
            <a:r>
              <a:rPr lang="zh-CN" altLang="en-US" sz="2800" dirty="0"/>
              <a:t>有多少</a:t>
            </a:r>
            <a:r>
              <a:rPr lang="zh-CN" altLang="en-US" sz="2800" dirty="0" smtClean="0"/>
              <a:t>组</a:t>
            </a:r>
            <a:endParaRPr lang="en-US" altLang="zh-CN" sz="2800" dirty="0" smtClean="0"/>
          </a:p>
          <a:p>
            <a:r>
              <a:rPr lang="en-US" altLang="zh-CN" sz="2800" dirty="0" smtClean="0">
                <a:solidFill>
                  <a:srgbClr val="FF0000"/>
                </a:solidFill>
              </a:rPr>
              <a:t>k</a:t>
            </a:r>
            <a:r>
              <a:rPr lang="zh-CN" altLang="en-US" sz="2800" dirty="0" smtClean="0">
                <a:solidFill>
                  <a:srgbClr val="FF0000"/>
                </a:solidFill>
              </a:rPr>
              <a:t>不变</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splay</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“伸展树”“自适应查找树”</a:t>
            </a:r>
            <a:endParaRPr lang="zh-CN" altLang="en-US" sz="2800"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吐槽</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这出题人搬的</a:t>
            </a:r>
            <a:r>
              <a:rPr lang="en-US" altLang="zh-CN" sz="2800" dirty="0" err="1" smtClean="0"/>
              <a:t>cf</a:t>
            </a:r>
            <a:r>
              <a:rPr lang="zh-CN" altLang="en-US" sz="2800" dirty="0" smtClean="0"/>
              <a:t>原题</a:t>
            </a:r>
            <a:endParaRPr lang="en-US" altLang="zh-CN" sz="2800" dirty="0" smtClean="0"/>
          </a:p>
          <a:p>
            <a:r>
              <a:rPr lang="zh-CN" altLang="en-US" sz="2800" dirty="0" smtClean="0"/>
              <a:t>佩服佩服</a:t>
            </a:r>
            <a:endParaRPr lang="zh-CN" altLang="en-US" sz="2800"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先把</a:t>
            </a:r>
            <a:r>
              <a:rPr lang="en-US" altLang="zh-CN" sz="2800" dirty="0" smtClean="0"/>
              <a:t>a</a:t>
            </a:r>
            <a:r>
              <a:rPr lang="zh-CN" altLang="en-US" sz="2800" dirty="0" smtClean="0"/>
              <a:t>做一次前缀</a:t>
            </a:r>
            <a:r>
              <a:rPr lang="en-US" altLang="zh-CN" sz="2800" dirty="0" err="1" smtClean="0"/>
              <a:t>xor</a:t>
            </a:r>
            <a:r>
              <a:rPr lang="zh-CN" altLang="en-US" sz="2800" dirty="0" smtClean="0"/>
              <a:t>和变为数组</a:t>
            </a:r>
            <a:r>
              <a:rPr lang="en-US" altLang="zh-CN" sz="2800" dirty="0" smtClean="0"/>
              <a:t>b</a:t>
            </a:r>
            <a:r>
              <a:rPr lang="zh-CN" altLang="en-US" sz="2800" dirty="0" smtClean="0"/>
              <a:t>，然后连续子序列</a:t>
            </a:r>
            <a:r>
              <a:rPr lang="en-US" altLang="zh-CN" sz="2800" dirty="0" err="1" smtClean="0"/>
              <a:t>al^a</a:t>
            </a:r>
            <a:r>
              <a:rPr lang="en-US" altLang="zh-CN" sz="2800" dirty="0" smtClean="0"/>
              <a:t>(l+1)^…^</a:t>
            </a:r>
            <a:r>
              <a:rPr lang="en-US" altLang="zh-CN" sz="2800" dirty="0" err="1" smtClean="0"/>
              <a:t>ar</a:t>
            </a:r>
            <a:r>
              <a:rPr lang="en-US" altLang="zh-CN" sz="2800" dirty="0" smtClean="0"/>
              <a:t>==k</a:t>
            </a:r>
            <a:r>
              <a:rPr lang="zh-CN" altLang="en-US" sz="2800" dirty="0" smtClean="0"/>
              <a:t>可以转换为查询区间中</a:t>
            </a:r>
            <a:r>
              <a:rPr lang="en-US" altLang="zh-CN" sz="2800" dirty="0" err="1" smtClean="0"/>
              <a:t>bi^bj</a:t>
            </a:r>
            <a:r>
              <a:rPr lang="en-US" altLang="zh-CN" sz="2800" dirty="0" smtClean="0"/>
              <a:t>==k</a:t>
            </a:r>
            <a:r>
              <a:rPr lang="zh-CN" altLang="en-US" sz="2800" dirty="0" smtClean="0"/>
              <a:t>的</a:t>
            </a:r>
            <a:r>
              <a:rPr lang="en-US" altLang="zh-CN" sz="2800" dirty="0" smtClean="0"/>
              <a:t>(</a:t>
            </a:r>
            <a:r>
              <a:rPr lang="en-US" altLang="zh-CN" sz="2800" dirty="0" err="1" smtClean="0"/>
              <a:t>i,j</a:t>
            </a:r>
            <a:r>
              <a:rPr lang="en-US" altLang="zh-CN" sz="2800" dirty="0" smtClean="0"/>
              <a:t>)</a:t>
            </a:r>
            <a:r>
              <a:rPr lang="zh-CN" altLang="en-US" sz="2800" dirty="0" smtClean="0"/>
              <a:t>对数了</a:t>
            </a:r>
            <a:endParaRPr lang="en-US" altLang="zh-CN" sz="2800" dirty="0" smtClean="0"/>
          </a:p>
          <a:p>
            <a:r>
              <a:rPr lang="zh-CN" altLang="en-US" sz="2800" dirty="0" smtClean="0"/>
              <a:t>莫队每次转移的时候，如果是插入</a:t>
            </a:r>
            <a:r>
              <a:rPr lang="en-US" altLang="zh-CN" sz="2800" dirty="0" smtClean="0"/>
              <a:t>x</a:t>
            </a:r>
            <a:r>
              <a:rPr lang="zh-CN" altLang="en-US" sz="2800" dirty="0" smtClean="0"/>
              <a:t>，就加上</a:t>
            </a:r>
            <a:r>
              <a:rPr lang="en-US" altLang="zh-CN" sz="2800" dirty="0" err="1" smtClean="0"/>
              <a:t>x^k</a:t>
            </a:r>
            <a:r>
              <a:rPr lang="zh-CN" altLang="en-US" sz="2800" dirty="0" smtClean="0"/>
              <a:t>出现次数，如果是删除</a:t>
            </a:r>
            <a:r>
              <a:rPr lang="en-US" altLang="zh-CN" sz="2800" dirty="0" smtClean="0"/>
              <a:t>x</a:t>
            </a:r>
            <a:r>
              <a:rPr lang="zh-CN" altLang="en-US" sz="2800" dirty="0" smtClean="0"/>
              <a:t>，就减去</a:t>
            </a:r>
            <a:r>
              <a:rPr lang="en-US" altLang="zh-CN" sz="2800" dirty="0" err="1" smtClean="0"/>
              <a:t>x^k</a:t>
            </a:r>
            <a:r>
              <a:rPr lang="zh-CN" altLang="en-US" sz="2800" dirty="0" smtClean="0"/>
              <a:t>出现次数</a:t>
            </a:r>
            <a:endParaRPr lang="en-US" altLang="zh-CN" sz="2800" dirty="0" smtClean="0"/>
          </a:p>
          <a:p>
            <a:endParaRPr lang="en-US" altLang="zh-CN" sz="2800" dirty="0"/>
          </a:p>
          <a:p>
            <a:r>
              <a:rPr lang="zh-CN" altLang="en-US" sz="2800" dirty="0" smtClean="0"/>
              <a:t>就完了</a:t>
            </a:r>
            <a:endParaRPr lang="zh-CN" altLang="en-US" sz="2800" dirty="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树上莫队</a:t>
            </a:r>
            <a:endParaRPr lang="zh-CN" altLang="en-US"/>
          </a:p>
        </p:txBody>
      </p:sp>
      <p:sp>
        <p:nvSpPr>
          <p:cNvPr id="3" name="内容占位符 2"/>
          <p:cNvSpPr>
            <a:spLocks noGrp="1"/>
          </p:cNvSpPr>
          <p:nvPr>
            <p:ph idx="1"/>
          </p:nvPr>
        </p:nvSpPr>
        <p:spPr/>
        <p:txBody>
          <a:bodyPr>
            <a:normAutofit/>
          </a:bodyPr>
          <a:lstStyle/>
          <a:p>
            <a:r>
              <a:rPr lang="zh-CN" altLang="en-US" sz="2800" dirty="0"/>
              <a:t>即查询区间信息变成查询链的信息</a:t>
            </a:r>
            <a:endParaRPr lang="zh-CN" altLang="en-US" sz="2800" dirty="0"/>
          </a:p>
          <a:p>
            <a:r>
              <a:rPr lang="zh-CN" altLang="en-US" sz="2800" dirty="0" smtClean="0"/>
              <a:t>有三种</a:t>
            </a:r>
            <a:r>
              <a:rPr lang="zh-CN" altLang="en-US" sz="2800" dirty="0"/>
              <a:t>实现方法</a:t>
            </a:r>
            <a:endParaRPr lang="zh-CN" altLang="en-US" sz="2800" dirty="0"/>
          </a:p>
          <a:p>
            <a:r>
              <a:rPr lang="zh-CN" altLang="en-US" sz="2800" dirty="0"/>
              <a:t>第一种是将树的联通块分块，在树上跑莫队</a:t>
            </a:r>
            <a:endParaRPr lang="zh-CN" altLang="en-US" sz="2800" dirty="0"/>
          </a:p>
          <a:p>
            <a:r>
              <a:rPr lang="zh-CN" altLang="en-US" sz="2800" dirty="0"/>
              <a:t>另一种是将树的括号序分块，在括号序上跑莫</a:t>
            </a:r>
            <a:r>
              <a:rPr lang="zh-CN" altLang="en-US" sz="2800" dirty="0" smtClean="0"/>
              <a:t>队</a:t>
            </a:r>
            <a:endParaRPr lang="en-US" altLang="zh-CN" sz="2800" dirty="0" smtClean="0"/>
          </a:p>
          <a:p>
            <a:r>
              <a:rPr lang="zh-CN" altLang="en-US" sz="2800" dirty="0" smtClean="0"/>
              <a:t>最后一种是按照</a:t>
            </a:r>
            <a:r>
              <a:rPr lang="en-US" altLang="zh-CN" sz="2800" dirty="0" smtClean="0"/>
              <a:t>RC</a:t>
            </a:r>
            <a:r>
              <a:rPr lang="zh-CN" altLang="en-US" sz="2800" dirty="0" smtClean="0"/>
              <a:t>分治来搞？反正目前还只是理论算法，或者按照</a:t>
            </a:r>
            <a:r>
              <a:rPr lang="en-US" altLang="zh-CN" sz="2800" dirty="0" smtClean="0"/>
              <a:t>topology cluster</a:t>
            </a:r>
            <a:r>
              <a:rPr lang="zh-CN" altLang="en-US" sz="2800" dirty="0" smtClean="0"/>
              <a:t>来搞？</a:t>
            </a:r>
            <a:endParaRPr lang="zh-CN" altLang="en-US" sz="2800" dirty="0"/>
          </a:p>
          <a:p>
            <a:r>
              <a:rPr lang="zh-CN" altLang="en-US" sz="2800" dirty="0"/>
              <a:t>无论代码难度，常数来说</a:t>
            </a:r>
            <a:r>
              <a:rPr lang="zh-CN" altLang="en-US" sz="2800" dirty="0" smtClean="0"/>
              <a:t>都是第二种更</a:t>
            </a:r>
            <a:r>
              <a:rPr lang="zh-CN" altLang="en-US" sz="2800" dirty="0"/>
              <a:t>优</a:t>
            </a:r>
            <a:endParaRPr lang="zh-CN" altLang="en-US" sz="2800" dirty="0"/>
          </a:p>
          <a:p>
            <a:r>
              <a:rPr lang="zh-CN" altLang="en-US" sz="2800" dirty="0"/>
              <a:t>这里只</a:t>
            </a:r>
            <a:r>
              <a:rPr lang="zh-CN" altLang="en-US" sz="2800" dirty="0"/>
              <a:t>介绍第二种</a:t>
            </a:r>
            <a:endParaRPr lang="zh-CN" altLang="en-US" sz="2800" dirty="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括号序</a:t>
            </a:r>
            <a:endParaRPr lang="zh-CN" altLang="en-US"/>
          </a:p>
        </p:txBody>
      </p:sp>
      <p:sp>
        <p:nvSpPr>
          <p:cNvPr id="3" name="内容占位符 2"/>
          <p:cNvSpPr>
            <a:spLocks noGrp="1"/>
          </p:cNvSpPr>
          <p:nvPr>
            <p:ph idx="1"/>
          </p:nvPr>
        </p:nvSpPr>
        <p:spPr/>
        <p:txBody>
          <a:bodyPr>
            <a:normAutofit/>
          </a:bodyPr>
          <a:lstStyle/>
          <a:p>
            <a:r>
              <a:rPr lang="zh-CN" altLang="en-US" sz="2400" dirty="0"/>
              <a:t>即</a:t>
            </a:r>
            <a:r>
              <a:rPr lang="en-US" altLang="zh-CN" sz="2400" dirty="0"/>
              <a:t>DFS</a:t>
            </a:r>
            <a:r>
              <a:rPr lang="zh-CN" altLang="en-US" sz="2400" dirty="0"/>
              <a:t>树的时候</a:t>
            </a:r>
            <a:endParaRPr lang="zh-CN" altLang="en-US" sz="2400" dirty="0"/>
          </a:p>
          <a:p>
            <a:r>
              <a:rPr lang="zh-CN" altLang="en-US" sz="2400" dirty="0"/>
              <a:t>进入</a:t>
            </a:r>
            <a:r>
              <a:rPr lang="en-US" altLang="zh-CN" sz="2400" dirty="0"/>
              <a:t>x</a:t>
            </a:r>
            <a:r>
              <a:rPr lang="zh-CN" altLang="en-US" sz="2400" dirty="0"/>
              <a:t>点就</a:t>
            </a:r>
            <a:r>
              <a:rPr lang="en-US" altLang="zh-CN" sz="2400" dirty="0" err="1"/>
              <a:t>push_back</a:t>
            </a:r>
            <a:r>
              <a:rPr lang="en-US" altLang="zh-CN" sz="2400" dirty="0"/>
              <a:t>( x )</a:t>
            </a:r>
            <a:endParaRPr lang="en-US" altLang="zh-CN" sz="2400" dirty="0"/>
          </a:p>
          <a:p>
            <a:r>
              <a:rPr lang="zh-CN" altLang="en-US" sz="2400" dirty="0"/>
              <a:t>走出</a:t>
            </a:r>
            <a:r>
              <a:rPr lang="en-US" altLang="zh-CN" sz="2400" dirty="0"/>
              <a:t>x</a:t>
            </a:r>
            <a:r>
              <a:rPr lang="zh-CN" altLang="en-US" sz="2400" dirty="0"/>
              <a:t>点就</a:t>
            </a:r>
            <a:r>
              <a:rPr lang="en-US" altLang="zh-CN" sz="2400" dirty="0" err="1"/>
              <a:t>push_back</a:t>
            </a:r>
            <a:r>
              <a:rPr lang="en-US" altLang="zh-CN" sz="2400" dirty="0"/>
              <a:t>( -x )</a:t>
            </a:r>
            <a:endParaRPr lang="en-US" altLang="zh-CN" sz="2400" dirty="0"/>
          </a:p>
          <a:p>
            <a:endParaRPr lang="en-US" altLang="zh-CN" sz="2400" dirty="0" smtClean="0"/>
          </a:p>
          <a:p>
            <a:r>
              <a:rPr lang="zh-CN" altLang="en-US" sz="2400" dirty="0" smtClean="0"/>
              <a:t>莫</a:t>
            </a:r>
            <a:r>
              <a:rPr lang="zh-CN" altLang="en-US" sz="2400" dirty="0"/>
              <a:t>队转移的时候</a:t>
            </a:r>
            <a:endParaRPr lang="zh-CN" altLang="en-US" sz="2400" dirty="0"/>
          </a:p>
          <a:p>
            <a:r>
              <a:rPr lang="zh-CN" altLang="en-US" sz="2400" dirty="0"/>
              <a:t>如果新加入的值是</a:t>
            </a:r>
            <a:r>
              <a:rPr lang="en-US" altLang="zh-CN" sz="2400" dirty="0"/>
              <a:t>+x</a:t>
            </a:r>
            <a:r>
              <a:rPr lang="zh-CN" altLang="en-US" sz="2400" dirty="0"/>
              <a:t>，就加入</a:t>
            </a:r>
            <a:r>
              <a:rPr lang="en-US" altLang="zh-CN" sz="2400" dirty="0"/>
              <a:t>x</a:t>
            </a:r>
            <a:endParaRPr lang="en-US" altLang="zh-CN" sz="2400" dirty="0"/>
          </a:p>
          <a:p>
            <a:r>
              <a:rPr lang="zh-CN" altLang="en-US" sz="2400" dirty="0">
                <a:sym typeface="+mn-ea"/>
              </a:rPr>
              <a:t>如果新加入的值是</a:t>
            </a:r>
            <a:r>
              <a:rPr lang="en-US" altLang="zh-CN" sz="2400" dirty="0">
                <a:sym typeface="+mn-ea"/>
              </a:rPr>
              <a:t>-x</a:t>
            </a:r>
            <a:r>
              <a:rPr lang="zh-CN" altLang="en-US" sz="2400" dirty="0">
                <a:sym typeface="+mn-ea"/>
              </a:rPr>
              <a:t>，就删除</a:t>
            </a:r>
            <a:r>
              <a:rPr lang="en-US" altLang="zh-CN" sz="2400" dirty="0">
                <a:sym typeface="+mn-ea"/>
              </a:rPr>
              <a:t>x</a:t>
            </a:r>
            <a:endParaRPr lang="en-US" altLang="zh-CN" sz="2400" dirty="0"/>
          </a:p>
          <a:p>
            <a:r>
              <a:rPr lang="zh-CN" altLang="en-US" sz="2400" dirty="0">
                <a:sym typeface="+mn-ea"/>
              </a:rPr>
              <a:t>如果新删除的值是</a:t>
            </a:r>
            <a:r>
              <a:rPr lang="en-US" altLang="zh-CN" sz="2400" dirty="0">
                <a:sym typeface="+mn-ea"/>
              </a:rPr>
              <a:t>+x</a:t>
            </a:r>
            <a:r>
              <a:rPr lang="zh-CN" altLang="en-US" sz="2400" dirty="0">
                <a:sym typeface="+mn-ea"/>
              </a:rPr>
              <a:t>，就删除</a:t>
            </a:r>
            <a:r>
              <a:rPr lang="en-US" altLang="zh-CN" sz="2400" dirty="0">
                <a:sym typeface="+mn-ea"/>
              </a:rPr>
              <a:t>x</a:t>
            </a:r>
            <a:endParaRPr lang="en-US" altLang="zh-CN" sz="2400" dirty="0"/>
          </a:p>
          <a:p>
            <a:r>
              <a:rPr lang="zh-CN" altLang="en-US" sz="2400" dirty="0">
                <a:sym typeface="+mn-ea"/>
              </a:rPr>
              <a:t>如果新删除的值是</a:t>
            </a:r>
            <a:r>
              <a:rPr lang="en-US" altLang="zh-CN" sz="2400" dirty="0">
                <a:sym typeface="+mn-ea"/>
              </a:rPr>
              <a:t>-x</a:t>
            </a:r>
            <a:r>
              <a:rPr lang="zh-CN" altLang="en-US" sz="2400" dirty="0">
                <a:sym typeface="+mn-ea"/>
              </a:rPr>
              <a:t>，就加入</a:t>
            </a:r>
            <a:r>
              <a:rPr lang="en-US" altLang="zh-CN" sz="2400" dirty="0">
                <a:sym typeface="+mn-ea"/>
              </a:rPr>
              <a:t>x</a:t>
            </a:r>
            <a:endParaRPr lang="en-US" altLang="zh-CN" sz="2400" dirty="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树上莫队</a:t>
            </a:r>
            <a:endParaRPr lang="zh-CN" altLang="en-US"/>
          </a:p>
        </p:txBody>
      </p:sp>
      <p:sp>
        <p:nvSpPr>
          <p:cNvPr id="3" name="内容占位符 2"/>
          <p:cNvSpPr>
            <a:spLocks noGrp="1"/>
          </p:cNvSpPr>
          <p:nvPr>
            <p:ph idx="1"/>
          </p:nvPr>
        </p:nvSpPr>
        <p:spPr/>
        <p:txBody>
          <a:bodyPr>
            <a:normAutofit/>
          </a:bodyPr>
          <a:lstStyle/>
          <a:p>
            <a:r>
              <a:rPr lang="zh-CN" altLang="en-US" sz="2800" dirty="0"/>
              <a:t>其他方面和普通莫队没有任何区别</a:t>
            </a:r>
            <a:endParaRPr lang="zh-CN" altLang="en-US" sz="2800" dirty="0"/>
          </a:p>
          <a:p>
            <a:r>
              <a:rPr lang="zh-CN" altLang="en-US" sz="2800" dirty="0"/>
              <a:t>并无高论</a:t>
            </a:r>
            <a:endParaRPr lang="zh-CN" altLang="en-US" sz="2800" dirty="0"/>
          </a:p>
          <a:p>
            <a:endParaRPr lang="zh-CN" altLang="en-US" sz="2800" dirty="0"/>
          </a:p>
          <a:p>
            <a:r>
              <a:rPr lang="zh-CN" altLang="en-US" sz="2800" dirty="0"/>
              <a:t>题目很少，而且都是裸题</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带修改莫队</a:t>
            </a:r>
            <a:endParaRPr lang="zh-CN" altLang="en-US"/>
          </a:p>
        </p:txBody>
      </p:sp>
      <p:sp>
        <p:nvSpPr>
          <p:cNvPr id="3" name="内容占位符 2"/>
          <p:cNvSpPr>
            <a:spLocks noGrp="1"/>
          </p:cNvSpPr>
          <p:nvPr>
            <p:ph idx="1"/>
          </p:nvPr>
        </p:nvSpPr>
        <p:spPr/>
        <p:txBody>
          <a:bodyPr>
            <a:noAutofit/>
          </a:bodyPr>
          <a:lstStyle/>
          <a:p>
            <a:r>
              <a:rPr lang="zh-CN" altLang="en-US" sz="2400" dirty="0"/>
              <a:t>普通的莫队是在转移二元组状态</a:t>
            </a:r>
            <a:r>
              <a:rPr lang="en-US" altLang="zh-CN" sz="2400" dirty="0"/>
              <a:t>(</a:t>
            </a:r>
            <a:r>
              <a:rPr lang="en-US" altLang="zh-CN" sz="2400" dirty="0" err="1"/>
              <a:t>l,r</a:t>
            </a:r>
            <a:r>
              <a:rPr lang="en-US" altLang="zh-CN" sz="2400" dirty="0"/>
              <a:t>)</a:t>
            </a:r>
            <a:endParaRPr lang="en-US" altLang="zh-CN" sz="2400" dirty="0"/>
          </a:p>
          <a:p>
            <a:r>
              <a:rPr lang="zh-CN" altLang="en-US" sz="2400" dirty="0"/>
              <a:t>如果带修改，可以加上一维表示时间</a:t>
            </a:r>
            <a:endParaRPr lang="zh-CN" altLang="en-US" sz="2400" dirty="0"/>
          </a:p>
          <a:p>
            <a:r>
              <a:rPr lang="zh-CN" altLang="en-US" sz="2400" dirty="0"/>
              <a:t>把状态变成三元组状态</a:t>
            </a:r>
            <a:r>
              <a:rPr lang="en-US" altLang="zh-CN" sz="2400" dirty="0"/>
              <a:t>(</a:t>
            </a:r>
            <a:r>
              <a:rPr lang="en-US" altLang="zh-CN" sz="2400" dirty="0" err="1"/>
              <a:t>l,r,t</a:t>
            </a:r>
            <a:r>
              <a:rPr lang="en-US" altLang="zh-CN" sz="2400" dirty="0"/>
              <a:t>)</a:t>
            </a:r>
            <a:endParaRPr lang="en-US" altLang="zh-CN" sz="2400" dirty="0"/>
          </a:p>
          <a:p>
            <a:r>
              <a:rPr lang="zh-CN" altLang="en-US" sz="2400" dirty="0"/>
              <a:t>这个新的状态可以在一个可以</a:t>
            </a:r>
            <a:r>
              <a:rPr lang="en-US" altLang="zh-CN" sz="2400" dirty="0"/>
              <a:t>O(1)</a:t>
            </a:r>
            <a:r>
              <a:rPr lang="zh-CN" altLang="en-US" sz="2400" dirty="0"/>
              <a:t>转移到</a:t>
            </a:r>
            <a:endParaRPr lang="zh-CN" altLang="en-US" sz="2400" dirty="0"/>
          </a:p>
          <a:p>
            <a:r>
              <a:rPr lang="en-US" altLang="zh-CN" sz="2400" dirty="0"/>
              <a:t>(l,r,t-1) </a:t>
            </a:r>
            <a:r>
              <a:rPr lang="en-US" altLang="zh-CN" sz="2400" dirty="0">
                <a:sym typeface="+mn-ea"/>
              </a:rPr>
              <a:t>(l,r,t+1)</a:t>
            </a:r>
            <a:endParaRPr lang="en-US" altLang="zh-CN" sz="2400" dirty="0"/>
          </a:p>
          <a:p>
            <a:r>
              <a:rPr lang="en-US" altLang="zh-CN" sz="2400" dirty="0">
                <a:sym typeface="+mn-ea"/>
              </a:rPr>
              <a:t>(l-1,r,t) (l+1,r,t)</a:t>
            </a:r>
            <a:endParaRPr lang="en-US" altLang="zh-CN" sz="2400" dirty="0">
              <a:sym typeface="+mn-ea"/>
            </a:endParaRPr>
          </a:p>
          <a:p>
            <a:r>
              <a:rPr lang="en-US" altLang="zh-CN" sz="2400" dirty="0">
                <a:sym typeface="+mn-ea"/>
              </a:rPr>
              <a:t>(l,r-1,t) (l,r+1,t)</a:t>
            </a:r>
            <a:endParaRPr lang="en-US" altLang="zh-CN" sz="2400" dirty="0">
              <a:sym typeface="+mn-ea"/>
            </a:endParaRPr>
          </a:p>
          <a:p>
            <a:endParaRPr lang="en-US" altLang="zh-CN" sz="2400" dirty="0"/>
          </a:p>
          <a:p>
            <a:r>
              <a:rPr lang="zh-CN" altLang="en-US" sz="2400" dirty="0"/>
              <a:t>可以用和普通莫队类似的方法排序转移，做到</a:t>
            </a:r>
            <a:r>
              <a:rPr lang="en-US" altLang="zh-CN" sz="2400" dirty="0"/>
              <a:t>O( n^5/3 )</a:t>
            </a:r>
            <a:endParaRPr lang="en-US" altLang="zh-CN" sz="2400"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endParaRPr lang="en-US" altLang="zh-CN"/>
          </a:p>
        </p:txBody>
      </p:sp>
      <p:sp>
        <p:nvSpPr>
          <p:cNvPr id="3" name="内容占位符 2"/>
          <p:cNvSpPr>
            <a:spLocks noGrp="1"/>
          </p:cNvSpPr>
          <p:nvPr>
            <p:ph idx="1"/>
          </p:nvPr>
        </p:nvSpPr>
        <p:spPr/>
        <p:txBody>
          <a:bodyPr>
            <a:normAutofit/>
          </a:bodyPr>
          <a:lstStyle/>
          <a:p>
            <a:r>
              <a:rPr lang="zh-CN" altLang="en-US" sz="2400" dirty="0"/>
              <a:t>带修改莫队的题好像只有</a:t>
            </a:r>
            <a:endParaRPr lang="zh-CN" altLang="en-US" sz="2400" dirty="0"/>
          </a:p>
          <a:p>
            <a:r>
              <a:rPr lang="en-US" altLang="zh-CN" sz="2400" dirty="0" err="1"/>
              <a:t>Bzoj</a:t>
            </a:r>
            <a:r>
              <a:rPr lang="zh-CN" altLang="en-US" sz="2400" dirty="0"/>
              <a:t>4129 Haruna</a:t>
            </a:r>
            <a:r>
              <a:rPr lang="en-US" altLang="zh-CN" sz="2400" dirty="0"/>
              <a:t>'</a:t>
            </a:r>
            <a:r>
              <a:rPr lang="zh-CN" altLang="en-US" sz="2400" dirty="0"/>
              <a:t>s Breakfast</a:t>
            </a:r>
            <a:endParaRPr lang="zh-CN" altLang="en-US" sz="2400" dirty="0"/>
          </a:p>
          <a:p>
            <a:r>
              <a:rPr lang="en-US" altLang="zh-CN" sz="2400" dirty="0"/>
              <a:t>Bzoj3052 WC2013</a:t>
            </a:r>
            <a:r>
              <a:rPr lang="zh-CN" altLang="en-US" sz="2400" dirty="0"/>
              <a:t>糖果公园</a:t>
            </a:r>
            <a:endParaRPr lang="zh-CN" altLang="en-US" sz="2400" dirty="0"/>
          </a:p>
          <a:p>
            <a:endParaRPr lang="zh-CN" altLang="en-US" sz="2400" dirty="0"/>
          </a:p>
          <a:p>
            <a:r>
              <a:rPr lang="zh-CN" altLang="en-US" sz="2400" dirty="0"/>
              <a:t>因为这个东西本质上只是莫队的简单拓展，并无高论可言</a:t>
            </a:r>
            <a:endParaRPr lang="zh-CN" altLang="en-US" sz="2400" dirty="0"/>
          </a:p>
          <a:p>
            <a:r>
              <a:rPr lang="zh-CN" altLang="en-US" sz="2400" dirty="0"/>
              <a:t>而且复杂度较高，由于莫队带维度倍的常数导致常数也较大</a:t>
            </a:r>
            <a:endParaRPr lang="zh-CN" altLang="en-US" sz="2400" dirty="0"/>
          </a:p>
          <a:p>
            <a:r>
              <a:rPr lang="zh-CN" altLang="en-US" sz="2400" dirty="0"/>
              <a:t>按预测最快的写法在序列上跑带修改莫队</a:t>
            </a:r>
            <a:r>
              <a:rPr lang="en-US" altLang="zh-CN" sz="2400" dirty="0"/>
              <a:t>1e5 </a:t>
            </a:r>
            <a:r>
              <a:rPr lang="en-US" altLang="zh-CN" sz="2400" dirty="0" err="1"/>
              <a:t>uoj</a:t>
            </a:r>
            <a:r>
              <a:rPr lang="zh-CN" altLang="en-US" sz="2400" dirty="0"/>
              <a:t>机器要</a:t>
            </a:r>
            <a:r>
              <a:rPr lang="en-US" altLang="zh-CN" sz="2400" dirty="0"/>
              <a:t>1s</a:t>
            </a:r>
            <a:r>
              <a:rPr lang="zh-CN" altLang="en-US" sz="2400" dirty="0"/>
              <a:t>左右</a:t>
            </a:r>
            <a:endParaRPr lang="zh-CN" altLang="en-US" sz="2400" dirty="0"/>
          </a:p>
          <a:p>
            <a:r>
              <a:rPr lang="zh-CN" altLang="en-US" sz="2400" dirty="0"/>
              <a:t>所以我感觉是个非常废物的东西。。。</a:t>
            </a:r>
            <a:endParaRPr lang="zh-CN" altLang="en-US" sz="2400"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不删除莫队</a:t>
            </a:r>
            <a:endParaRPr lang="zh-CN" altLang="en-US"/>
          </a:p>
        </p:txBody>
      </p:sp>
      <p:sp>
        <p:nvSpPr>
          <p:cNvPr id="3" name="内容占位符 2"/>
          <p:cNvSpPr>
            <a:spLocks noGrp="1"/>
          </p:cNvSpPr>
          <p:nvPr>
            <p:ph idx="1"/>
          </p:nvPr>
        </p:nvSpPr>
        <p:spPr/>
        <p:txBody>
          <a:bodyPr>
            <a:normAutofit/>
          </a:bodyPr>
          <a:lstStyle/>
          <a:p>
            <a:r>
              <a:rPr lang="zh-CN" altLang="en-US" sz="2800" dirty="0"/>
              <a:t>莫队转移需要可以在一个可以接受的复杂度达到：</a:t>
            </a:r>
            <a:endParaRPr lang="zh-CN" altLang="en-US" sz="2800" dirty="0"/>
          </a:p>
          <a:p>
            <a:r>
              <a:rPr lang="zh-CN" altLang="en-US" sz="2800" dirty="0"/>
              <a:t>由</a:t>
            </a:r>
            <a:r>
              <a:rPr lang="en-US" altLang="zh-CN" sz="2800" dirty="0"/>
              <a:t>(</a:t>
            </a:r>
            <a:r>
              <a:rPr lang="en-US" altLang="zh-CN" sz="2800" dirty="0" err="1"/>
              <a:t>l,r</a:t>
            </a:r>
            <a:r>
              <a:rPr lang="en-US" altLang="zh-CN" sz="2800" dirty="0"/>
              <a:t>)</a:t>
            </a:r>
            <a:r>
              <a:rPr lang="zh-CN" altLang="en-US" sz="2800" dirty="0"/>
              <a:t>转移到</a:t>
            </a:r>
            <a:r>
              <a:rPr lang="en-US" altLang="zh-CN" sz="2800" dirty="0"/>
              <a:t>(l-1,r),(l+1,r),(l,r-1),(l,r+1)</a:t>
            </a:r>
            <a:endParaRPr lang="en-US" altLang="zh-CN" sz="2800" dirty="0"/>
          </a:p>
          <a:p>
            <a:r>
              <a:rPr lang="zh-CN" altLang="en-US" sz="2800" dirty="0"/>
              <a:t>然而有的信息不支持快速删除（比如</a:t>
            </a:r>
            <a:r>
              <a:rPr lang="en-US" altLang="zh-CN" sz="2800" dirty="0"/>
              <a:t>max</a:t>
            </a:r>
            <a:r>
              <a:rPr lang="zh-CN" altLang="en-US" sz="2800" dirty="0"/>
              <a:t>）</a:t>
            </a:r>
            <a:endParaRPr lang="zh-CN" altLang="en-US" sz="2800" dirty="0"/>
          </a:p>
          <a:p>
            <a:r>
              <a:rPr lang="zh-CN" altLang="en-US" sz="2800" dirty="0"/>
              <a:t>可以通过一些方法使得其只要支持按顺序撤销，而不用支持删除</a:t>
            </a:r>
            <a:endParaRPr lang="zh-CN" altLang="en-US" sz="2800" dirty="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经典问题</a:t>
            </a:r>
            <a:endParaRPr lang="zh-CN" altLang="en-US"/>
          </a:p>
        </p:txBody>
      </p:sp>
      <p:sp>
        <p:nvSpPr>
          <p:cNvPr id="3" name="内容占位符 2"/>
          <p:cNvSpPr>
            <a:spLocks noGrp="1"/>
          </p:cNvSpPr>
          <p:nvPr>
            <p:ph idx="1"/>
          </p:nvPr>
        </p:nvSpPr>
        <p:spPr/>
        <p:txBody>
          <a:bodyPr>
            <a:normAutofit/>
          </a:bodyPr>
          <a:lstStyle/>
          <a:p>
            <a:r>
              <a:rPr lang="zh-CN" altLang="en-US" sz="2800" dirty="0"/>
              <a:t>序列，多次查询一个区间</a:t>
            </a:r>
            <a:r>
              <a:rPr lang="en-US" altLang="zh-CN" sz="2800" dirty="0"/>
              <a:t>[</a:t>
            </a:r>
            <a:r>
              <a:rPr lang="en-US" altLang="zh-CN" sz="2800" dirty="0" err="1"/>
              <a:t>l,r</a:t>
            </a:r>
            <a:r>
              <a:rPr lang="en-US" altLang="zh-CN" sz="2800" dirty="0"/>
              <a:t>]</a:t>
            </a:r>
            <a:r>
              <a:rPr lang="zh-CN" altLang="en-US" sz="2800" dirty="0"/>
              <a:t>内</a:t>
            </a:r>
            <a:endParaRPr lang="zh-CN" altLang="en-US" sz="2800" dirty="0"/>
          </a:p>
          <a:p>
            <a:r>
              <a:rPr lang="zh-CN" altLang="en-US" sz="2800" dirty="0"/>
              <a:t>最小的</a:t>
            </a:r>
            <a:r>
              <a:rPr lang="en-US" altLang="zh-CN" sz="2800" dirty="0"/>
              <a:t>|</a:t>
            </a:r>
            <a:r>
              <a:rPr lang="en-US" altLang="zh-CN" sz="2800" dirty="0" err="1"/>
              <a:t>ai-aj</a:t>
            </a:r>
            <a:r>
              <a:rPr lang="en-US" altLang="zh-CN" sz="2800" dirty="0"/>
              <a:t>| , l &lt;= </a:t>
            </a:r>
            <a:r>
              <a:rPr lang="en-US" altLang="zh-CN" sz="2800" dirty="0" err="1"/>
              <a:t>i</a:t>
            </a:r>
            <a:r>
              <a:rPr lang="en-US" altLang="zh-CN" sz="2800" dirty="0"/>
              <a:t> , j &lt;= r</a:t>
            </a:r>
            <a:endParaRPr lang="en-US" altLang="zh-CN" sz="2800"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Brute</a:t>
            </a:r>
            <a:endParaRPr lang="en-US" altLang="zh-CN"/>
          </a:p>
        </p:txBody>
      </p:sp>
      <p:sp>
        <p:nvSpPr>
          <p:cNvPr id="3" name="内容占位符 2"/>
          <p:cNvSpPr>
            <a:spLocks noGrp="1"/>
          </p:cNvSpPr>
          <p:nvPr>
            <p:ph idx="1"/>
          </p:nvPr>
        </p:nvSpPr>
        <p:spPr/>
        <p:txBody>
          <a:bodyPr>
            <a:normAutofit/>
          </a:bodyPr>
          <a:lstStyle/>
          <a:p>
            <a:r>
              <a:rPr lang="zh-CN" altLang="en-US" sz="2800" dirty="0"/>
              <a:t>显然可以莫队</a:t>
            </a:r>
            <a:r>
              <a:rPr lang="en-US" altLang="zh-CN" sz="2800" dirty="0"/>
              <a:t>+</a:t>
            </a:r>
            <a:r>
              <a:rPr lang="zh-CN" altLang="en-US" sz="2800" dirty="0"/>
              <a:t>数据结构维护</a:t>
            </a:r>
            <a:endParaRPr lang="zh-CN" altLang="en-US" sz="2800" dirty="0"/>
          </a:p>
          <a:p>
            <a:r>
              <a:rPr lang="en-US" altLang="zh-CN" sz="2800" dirty="0"/>
              <a:t>O( </a:t>
            </a:r>
            <a:r>
              <a:rPr lang="en-US" altLang="zh-CN" sz="2800" dirty="0" err="1"/>
              <a:t>nsqrt</a:t>
            </a:r>
            <a:r>
              <a:rPr lang="en-US" altLang="zh-CN" sz="2800" dirty="0"/>
              <a:t>( m )</a:t>
            </a:r>
            <a:r>
              <a:rPr lang="en-US" altLang="zh-CN" sz="2800" dirty="0" err="1"/>
              <a:t>logn</a:t>
            </a:r>
            <a:r>
              <a:rPr lang="en-US" altLang="zh-CN" sz="2800" dirty="0"/>
              <a:t> )</a:t>
            </a:r>
            <a:endParaRPr lang="en-US" altLang="zh-CN" sz="2800" dirty="0"/>
          </a:p>
          <a:p>
            <a:r>
              <a:rPr lang="zh-CN" altLang="en-US" sz="2800" dirty="0"/>
              <a:t>需要数据结构支持查询前驱后继，还要开个堆维护一下，每次还要修改三次</a:t>
            </a:r>
            <a:endParaRPr lang="zh-CN" altLang="en-US" sz="2800" dirty="0"/>
          </a:p>
          <a:p>
            <a:r>
              <a:rPr lang="zh-CN" altLang="en-US" sz="2800" dirty="0"/>
              <a:t>常数巨大</a:t>
            </a:r>
            <a:endParaRPr lang="zh-CN" alt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splay</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每次对一个节点进行操作的时候通过一种方法把这个点旋转至根</a:t>
            </a:r>
            <a:endParaRPr lang="en-US" altLang="zh-CN" sz="2800" dirty="0" smtClean="0"/>
          </a:p>
          <a:p>
            <a:r>
              <a:rPr lang="zh-CN" altLang="en-US" sz="2800" dirty="0" smtClean="0"/>
              <a:t>需要根据不同的情况判断应该怎么旋转，这里就不详细介绍了</a:t>
            </a:r>
            <a:endParaRPr lang="zh-CN" altLang="en-US" sz="2800"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400" dirty="0"/>
              <a:t>考虑一个数据结构</a:t>
            </a:r>
            <a:endParaRPr lang="zh-CN" altLang="en-US" sz="2400" dirty="0"/>
          </a:p>
          <a:p>
            <a:r>
              <a:rPr lang="zh-CN" altLang="en-US" sz="2400" dirty="0"/>
              <a:t>支持</a:t>
            </a:r>
            <a:r>
              <a:rPr lang="en-US" altLang="zh-CN" sz="2400" dirty="0"/>
              <a:t>O( 1 )</a:t>
            </a:r>
            <a:r>
              <a:rPr lang="zh-CN" altLang="en-US" sz="2400" dirty="0"/>
              <a:t>插入和</a:t>
            </a:r>
            <a:r>
              <a:rPr lang="en-US" altLang="zh-CN" sz="2400" dirty="0"/>
              <a:t>O( 1 )</a:t>
            </a:r>
            <a:r>
              <a:rPr lang="zh-CN" altLang="en-US" sz="2400" dirty="0"/>
              <a:t>查询</a:t>
            </a:r>
            <a:r>
              <a:rPr lang="zh-CN" altLang="en-US" sz="2400" dirty="0">
                <a:sym typeface="+mn-ea"/>
              </a:rPr>
              <a:t>一个存在的数的</a:t>
            </a:r>
            <a:r>
              <a:rPr lang="zh-CN" altLang="en-US" sz="2400" dirty="0"/>
              <a:t>前驱后继</a:t>
            </a:r>
            <a:endParaRPr lang="zh-CN" altLang="en-US" sz="2400" dirty="0"/>
          </a:p>
          <a:p>
            <a:endParaRPr lang="zh-CN" altLang="en-US" sz="2400" dirty="0"/>
          </a:p>
          <a:p>
            <a:r>
              <a:rPr lang="zh-CN" altLang="en-US" sz="2400" dirty="0"/>
              <a:t>。。。</a:t>
            </a:r>
            <a:r>
              <a:rPr lang="zh-CN" altLang="en-US" sz="2400" dirty="0">
                <a:sym typeface="+mn-ea"/>
              </a:rPr>
              <a:t>。。。</a:t>
            </a:r>
            <a:endParaRPr lang="zh-CN" altLang="en-US" sz="2400" dirty="0"/>
          </a:p>
          <a:p>
            <a:r>
              <a:rPr lang="zh-CN" altLang="en-US" sz="2400" dirty="0"/>
              <a:t>。。。</a:t>
            </a:r>
            <a:r>
              <a:rPr lang="zh-CN" altLang="en-US" sz="2400" dirty="0">
                <a:sym typeface="+mn-ea"/>
              </a:rPr>
              <a:t>。。。</a:t>
            </a:r>
            <a:endParaRPr lang="zh-CN" altLang="en-US" sz="2400" dirty="0"/>
          </a:p>
          <a:p>
            <a:r>
              <a:rPr lang="zh-CN" altLang="en-US" sz="2400" dirty="0"/>
              <a:t>。。。</a:t>
            </a:r>
            <a:r>
              <a:rPr lang="zh-CN" altLang="en-US" sz="2400" dirty="0">
                <a:sym typeface="+mn-ea"/>
              </a:rPr>
              <a:t>。。。</a:t>
            </a:r>
            <a:endParaRPr lang="zh-CN" altLang="en-US" sz="2400" dirty="0"/>
          </a:p>
          <a:p>
            <a:endParaRPr lang="zh-CN" altLang="en-US" sz="2400" dirty="0"/>
          </a:p>
          <a:p>
            <a:r>
              <a:rPr lang="zh-CN" altLang="en-US" sz="2400" dirty="0"/>
              <a:t>在值域有限情况下</a:t>
            </a:r>
            <a:endParaRPr lang="zh-CN" altLang="en-US" sz="2400" dirty="0"/>
          </a:p>
          <a:p>
            <a:r>
              <a:rPr lang="zh-CN" altLang="en-US" sz="2400" dirty="0"/>
              <a:t>感觉最优就是</a:t>
            </a:r>
            <a:r>
              <a:rPr lang="en-US" altLang="zh-CN" sz="2400" dirty="0" err="1"/>
              <a:t>vEB</a:t>
            </a:r>
            <a:r>
              <a:rPr lang="zh-CN" altLang="en-US" sz="2400" dirty="0"/>
              <a:t>树的</a:t>
            </a:r>
            <a:r>
              <a:rPr lang="en-US" altLang="zh-CN" sz="2400" dirty="0" err="1"/>
              <a:t>loglogv</a:t>
            </a:r>
            <a:r>
              <a:rPr lang="zh-CN" altLang="en-US" sz="2400" dirty="0"/>
              <a:t>了吧没法做到线性啊</a:t>
            </a:r>
            <a:endParaRPr lang="zh-CN" altLang="en-US" sz="2400"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Autofit/>
          </a:bodyPr>
          <a:lstStyle/>
          <a:p>
            <a:r>
              <a:rPr lang="zh-CN" altLang="en-US" sz="2400" dirty="0">
                <a:sym typeface="+mn-ea"/>
              </a:rPr>
              <a:t>考虑一个数据结构</a:t>
            </a:r>
            <a:endParaRPr lang="zh-CN" altLang="en-US" sz="2400" dirty="0"/>
          </a:p>
          <a:p>
            <a:r>
              <a:rPr lang="zh-CN" altLang="en-US" sz="2400" dirty="0">
                <a:sym typeface="+mn-ea"/>
              </a:rPr>
              <a:t>支持</a:t>
            </a:r>
            <a:r>
              <a:rPr lang="en-US" altLang="zh-CN" sz="2400" dirty="0">
                <a:sym typeface="+mn-ea"/>
              </a:rPr>
              <a:t>O( 1 )</a:t>
            </a:r>
            <a:r>
              <a:rPr lang="zh-CN" altLang="en-US" sz="2400" dirty="0">
                <a:sym typeface="+mn-ea"/>
              </a:rPr>
              <a:t>删除和</a:t>
            </a:r>
            <a:r>
              <a:rPr lang="en-US" altLang="zh-CN" sz="2400" dirty="0">
                <a:sym typeface="+mn-ea"/>
              </a:rPr>
              <a:t>O( 1 )</a:t>
            </a:r>
            <a:r>
              <a:rPr lang="zh-CN" altLang="en-US" sz="2400" dirty="0">
                <a:sym typeface="+mn-ea"/>
              </a:rPr>
              <a:t>查询一个存在的数的前驱后继</a:t>
            </a:r>
            <a:endParaRPr lang="zh-CN" altLang="en-US" sz="2400" dirty="0"/>
          </a:p>
          <a:p>
            <a:endParaRPr lang="zh-CN" altLang="en-US" sz="2400" dirty="0"/>
          </a:p>
          <a:p>
            <a:r>
              <a:rPr lang="zh-CN" altLang="en-US" sz="2400" dirty="0">
                <a:sym typeface="+mn-ea"/>
              </a:rPr>
              <a:t>。。。。。。</a:t>
            </a:r>
            <a:endParaRPr lang="zh-CN" altLang="en-US" sz="2400" dirty="0"/>
          </a:p>
          <a:p>
            <a:r>
              <a:rPr lang="zh-CN" altLang="en-US" sz="2400" dirty="0">
                <a:sym typeface="+mn-ea"/>
              </a:rPr>
              <a:t>。。。。。。</a:t>
            </a:r>
            <a:endParaRPr lang="zh-CN" altLang="en-US" sz="2400" dirty="0"/>
          </a:p>
          <a:p>
            <a:r>
              <a:rPr lang="zh-CN" altLang="en-US" sz="2400" dirty="0">
                <a:sym typeface="+mn-ea"/>
              </a:rPr>
              <a:t>。。。。。。</a:t>
            </a:r>
            <a:endParaRPr lang="zh-CN" altLang="en-US" sz="2400" dirty="0"/>
          </a:p>
          <a:p>
            <a:endParaRPr lang="zh-CN" altLang="en-US" sz="2400" dirty="0"/>
          </a:p>
          <a:p>
            <a:r>
              <a:rPr lang="zh-CN" sz="2400" dirty="0"/>
              <a:t>这个</a:t>
            </a:r>
            <a:r>
              <a:rPr lang="zh-CN" sz="2400" dirty="0" smtClean="0"/>
              <a:t>好像</a:t>
            </a:r>
            <a:r>
              <a:rPr lang="zh-CN" altLang="en-US" sz="2400" dirty="0" smtClean="0"/>
              <a:t>可以用链表维护</a:t>
            </a:r>
            <a:endParaRPr lang="zh-CN" altLang="en-US" sz="2400"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也就是说</a:t>
            </a:r>
            <a:endParaRPr lang="zh-CN" altLang="en-US" sz="2800" dirty="0"/>
          </a:p>
          <a:p>
            <a:r>
              <a:rPr lang="zh-CN" altLang="en-US" sz="2800" dirty="0"/>
              <a:t>如果我们查询区间</a:t>
            </a:r>
            <a:r>
              <a:rPr lang="en-US" altLang="zh-CN" sz="2800" dirty="0"/>
              <a:t>[</a:t>
            </a:r>
            <a:r>
              <a:rPr lang="en-US" altLang="zh-CN" sz="2800" dirty="0" err="1"/>
              <a:t>l,r</a:t>
            </a:r>
            <a:r>
              <a:rPr lang="en-US" altLang="zh-CN" sz="2800" dirty="0"/>
              <a:t>]</a:t>
            </a:r>
            <a:endParaRPr lang="en-US" altLang="zh-CN" sz="2800" dirty="0"/>
          </a:p>
          <a:p>
            <a:r>
              <a:rPr lang="zh-CN" altLang="en-US" sz="2800" dirty="0"/>
              <a:t>然后我们有区间</a:t>
            </a:r>
            <a:r>
              <a:rPr lang="en-US" altLang="zh-CN" sz="2800" dirty="0"/>
              <a:t>[</a:t>
            </a:r>
            <a:r>
              <a:rPr lang="en-US" altLang="zh-CN" sz="2800" dirty="0" err="1"/>
              <a:t>x,y</a:t>
            </a:r>
            <a:r>
              <a:rPr lang="en-US" altLang="zh-CN" sz="2800" dirty="0"/>
              <a:t>]</a:t>
            </a:r>
            <a:r>
              <a:rPr lang="zh-CN" altLang="en-US" sz="2800" dirty="0"/>
              <a:t>的值域链表</a:t>
            </a:r>
            <a:endParaRPr lang="zh-CN" altLang="en-US" sz="2800" dirty="0"/>
          </a:p>
          <a:p>
            <a:r>
              <a:rPr lang="zh-CN" altLang="en-US" sz="2800" dirty="0" smtClean="0"/>
              <a:t>满足</a:t>
            </a:r>
            <a:r>
              <a:rPr lang="en-US" altLang="zh-CN" sz="2800" dirty="0"/>
              <a:t>x &lt;= l , r &lt;= y</a:t>
            </a:r>
            <a:endParaRPr lang="en-US" altLang="zh-CN" sz="2800" dirty="0"/>
          </a:p>
          <a:p>
            <a:r>
              <a:rPr lang="zh-CN" altLang="en-US" sz="2800" dirty="0"/>
              <a:t>则可以</a:t>
            </a:r>
            <a:r>
              <a:rPr lang="en-US" altLang="zh-CN" sz="2800" dirty="0"/>
              <a:t>O( </a:t>
            </a:r>
            <a:r>
              <a:rPr lang="en-US" altLang="zh-CN" sz="2800" dirty="0" smtClean="0"/>
              <a:t>x – l + y – r + </a:t>
            </a:r>
            <a:r>
              <a:rPr lang="en-US" altLang="zh-CN" sz="2800" dirty="0" err="1"/>
              <a:t>sqrt</a:t>
            </a:r>
            <a:r>
              <a:rPr lang="en-US" altLang="zh-CN" sz="2800" dirty="0"/>
              <a:t>(n) )</a:t>
            </a:r>
            <a:r>
              <a:rPr lang="zh-CN" altLang="en-US" sz="2800" dirty="0"/>
              <a:t>搞出区间</a:t>
            </a:r>
            <a:r>
              <a:rPr lang="en-US" altLang="zh-CN" sz="2800" dirty="0"/>
              <a:t>[</a:t>
            </a:r>
            <a:r>
              <a:rPr lang="en-US" altLang="zh-CN" sz="2800" dirty="0" err="1"/>
              <a:t>l,r</a:t>
            </a:r>
            <a:r>
              <a:rPr lang="en-US" altLang="zh-CN" sz="2800" dirty="0"/>
              <a:t>]</a:t>
            </a:r>
            <a:r>
              <a:rPr lang="zh-CN" altLang="en-US" sz="2800" dirty="0"/>
              <a:t>的信息</a:t>
            </a:r>
            <a:endParaRPr lang="zh-CN" altLang="en-US" sz="2800" dirty="0"/>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a:bodyPr>
          <a:lstStyle/>
          <a:p>
            <a:r>
              <a:rPr lang="zh-CN" altLang="en-US" sz="2800" dirty="0"/>
              <a:t>即从两边开始，把</a:t>
            </a:r>
            <a:r>
              <a:rPr lang="en-US" altLang="zh-CN" sz="2800" dirty="0"/>
              <a:t>[x,l-1]</a:t>
            </a:r>
            <a:r>
              <a:rPr lang="zh-CN" altLang="en-US" sz="2800" dirty="0"/>
              <a:t>和</a:t>
            </a:r>
            <a:r>
              <a:rPr lang="en-US" altLang="zh-CN" sz="2800" dirty="0"/>
              <a:t>[r+1,y]</a:t>
            </a:r>
            <a:r>
              <a:rPr lang="zh-CN" altLang="en-US" sz="2800" dirty="0"/>
              <a:t>的所有数都删除掉</a:t>
            </a:r>
            <a:endParaRPr lang="zh-CN" altLang="en-US" sz="2800" dirty="0"/>
          </a:p>
          <a:p>
            <a:r>
              <a:rPr lang="zh-CN" altLang="en-US" sz="2800" dirty="0"/>
              <a:t>删除</a:t>
            </a:r>
            <a:r>
              <a:rPr lang="en-US" altLang="zh-CN" sz="2800" dirty="0"/>
              <a:t>x</a:t>
            </a:r>
            <a:r>
              <a:rPr lang="zh-CN" altLang="en-US" sz="2800" dirty="0"/>
              <a:t>的时候</a:t>
            </a:r>
            <a:endParaRPr lang="zh-CN" altLang="en-US" sz="2800" dirty="0"/>
          </a:p>
          <a:p>
            <a:r>
              <a:rPr lang="zh-CN" altLang="en-US" sz="2800" dirty="0"/>
              <a:t>将</a:t>
            </a:r>
            <a:r>
              <a:rPr lang="en-US" altLang="zh-CN" sz="2800" dirty="0"/>
              <a:t>x-pre(x) , </a:t>
            </a:r>
            <a:r>
              <a:rPr lang="en-US" altLang="zh-CN" sz="2800" dirty="0" err="1"/>
              <a:t>suf</a:t>
            </a:r>
            <a:r>
              <a:rPr lang="en-US" altLang="zh-CN" sz="2800" dirty="0"/>
              <a:t>(x)-</a:t>
            </a:r>
            <a:r>
              <a:rPr lang="en-US" altLang="zh-CN" sz="2800" dirty="0" smtClean="0"/>
              <a:t>x</a:t>
            </a:r>
            <a:r>
              <a:rPr lang="zh-CN" altLang="en-US" sz="2800" dirty="0" smtClean="0"/>
              <a:t>的贡献删除</a:t>
            </a:r>
            <a:endParaRPr lang="zh-CN" altLang="en-US" sz="2800" dirty="0"/>
          </a:p>
          <a:p>
            <a:r>
              <a:rPr lang="zh-CN" altLang="en-US" sz="2800" dirty="0"/>
              <a:t>将</a:t>
            </a:r>
            <a:r>
              <a:rPr lang="en-US" altLang="zh-CN" sz="2800" dirty="0" err="1"/>
              <a:t>suf</a:t>
            </a:r>
            <a:r>
              <a:rPr lang="en-US" altLang="zh-CN" sz="2800" dirty="0"/>
              <a:t>(x)-</a:t>
            </a:r>
            <a:r>
              <a:rPr lang="en-US" altLang="zh-CN" sz="2800" dirty="0" smtClean="0"/>
              <a:t>pre(x)</a:t>
            </a:r>
            <a:r>
              <a:rPr lang="zh-CN" altLang="en-US" sz="2800" dirty="0" smtClean="0"/>
              <a:t>的贡献插入</a:t>
            </a:r>
            <a:endParaRPr lang="en-US" altLang="zh-CN" sz="2800" dirty="0" smtClean="0"/>
          </a:p>
          <a:p>
            <a:r>
              <a:rPr lang="zh-CN" altLang="en-US" sz="2800" dirty="0" smtClean="0"/>
              <a:t>即</a:t>
            </a:r>
            <a:r>
              <a:rPr lang="zh-CN" altLang="en-US" sz="2800" dirty="0"/>
              <a:t>可以维护出新的区间的答案了</a:t>
            </a:r>
            <a:endParaRPr lang="zh-CN" altLang="en-US" sz="2800"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整个的区间为</a:t>
            </a:r>
            <a:r>
              <a:rPr lang="en-US" altLang="zh-CN" sz="2800" dirty="0"/>
              <a:t>[</a:t>
            </a:r>
            <a:r>
              <a:rPr lang="en-US" altLang="zh-CN" sz="2800" dirty="0" err="1"/>
              <a:t>x,y</a:t>
            </a:r>
            <a:r>
              <a:rPr lang="en-US" altLang="zh-CN" sz="2800" dirty="0"/>
              <a:t>]</a:t>
            </a:r>
            <a:endParaRPr lang="en-US" altLang="zh-CN" sz="2800" dirty="0"/>
          </a:p>
          <a:p>
            <a:r>
              <a:rPr lang="zh-CN" altLang="en-US" sz="2800" dirty="0"/>
              <a:t>蓝色的区间为</a:t>
            </a:r>
            <a:r>
              <a:rPr lang="en-US" altLang="zh-CN" sz="2800" dirty="0"/>
              <a:t>[</a:t>
            </a:r>
            <a:r>
              <a:rPr lang="en-US" altLang="zh-CN" sz="2800" dirty="0" err="1"/>
              <a:t>l,r</a:t>
            </a:r>
            <a:r>
              <a:rPr lang="en-US" altLang="zh-CN" sz="2800" dirty="0"/>
              <a:t>]</a:t>
            </a:r>
            <a:endParaRPr lang="en-US" altLang="zh-CN" sz="2800" dirty="0"/>
          </a:p>
          <a:p>
            <a:r>
              <a:rPr lang="zh-CN" altLang="en-US" sz="2800" dirty="0"/>
              <a:t>即我们需要删除绿色的区间里面所有的数</a:t>
            </a:r>
            <a:endParaRPr lang="zh-CN" altLang="en-US" sz="2800" dirty="0"/>
          </a:p>
          <a:p>
            <a:endParaRPr lang="en-US" altLang="zh-CN" sz="2800" dirty="0"/>
          </a:p>
        </p:txBody>
      </p:sp>
      <p:graphicFrame>
        <p:nvGraphicFramePr>
          <p:cNvPr id="4" name="对象 3"/>
          <p:cNvGraphicFramePr/>
          <p:nvPr/>
        </p:nvGraphicFramePr>
        <p:xfrm>
          <a:off x="738188" y="3465195"/>
          <a:ext cx="7142321" cy="1365885"/>
        </p:xfrm>
        <a:graphic>
          <a:graphicData uri="http://schemas.openxmlformats.org/presentationml/2006/ole">
            <mc:AlternateContent xmlns:mc="http://schemas.openxmlformats.org/markup-compatibility/2006">
              <mc:Choice xmlns:v="urn:schemas-microsoft-com:vml" Requires="v">
                <p:oleObj spid="_x0000_s3117" name="" r:id="rId1" imgW="9515475" imgH="1819275" progId="Paint.Picture">
                  <p:embed/>
                </p:oleObj>
              </mc:Choice>
              <mc:Fallback>
                <p:oleObj name="" r:id="rId1" imgW="9515475" imgH="1819275" progId="Paint.Picture">
                  <p:embed/>
                  <p:pic>
                    <p:nvPicPr>
                      <p:cNvPr id="0" name="图片 3116"/>
                      <p:cNvPicPr/>
                      <p:nvPr/>
                    </p:nvPicPr>
                    <p:blipFill>
                      <a:blip r:embed="rId2"/>
                      <a:stretch>
                        <a:fillRect/>
                      </a:stretch>
                    </p:blipFill>
                    <p:spPr>
                      <a:xfrm>
                        <a:off x="738188" y="3465195"/>
                        <a:ext cx="7142321" cy="13658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考虑撒</a:t>
            </a:r>
            <a:r>
              <a:rPr lang="en-US" altLang="zh-CN" sz="2800" dirty="0"/>
              <a:t>t</a:t>
            </a:r>
            <a:r>
              <a:rPr lang="zh-CN" altLang="en-US" sz="2800" dirty="0"/>
              <a:t>个关键点</a:t>
            </a:r>
            <a:endParaRPr lang="zh-CN" altLang="en-US" sz="2800" dirty="0"/>
          </a:p>
          <a:p>
            <a:r>
              <a:rPr lang="zh-CN" altLang="en-US" sz="2800" dirty="0"/>
              <a:t>如果维护了关键点到关键点的信息</a:t>
            </a:r>
            <a:endParaRPr lang="zh-CN" altLang="en-US" sz="2800" dirty="0"/>
          </a:p>
          <a:p>
            <a:r>
              <a:rPr lang="zh-CN" altLang="en-US" sz="2800" dirty="0"/>
              <a:t>则我们</a:t>
            </a:r>
            <a:r>
              <a:rPr lang="en-US" altLang="zh-CN" sz="2800" dirty="0"/>
              <a:t>[</a:t>
            </a:r>
            <a:r>
              <a:rPr lang="en-US" altLang="zh-CN" sz="2800" dirty="0" err="1"/>
              <a:t>x,y</a:t>
            </a:r>
            <a:r>
              <a:rPr lang="en-US" altLang="zh-CN" sz="2800" dirty="0"/>
              <a:t>]</a:t>
            </a:r>
            <a:r>
              <a:rPr lang="zh-CN" altLang="en-US" sz="2800" dirty="0"/>
              <a:t>只要找到最近的关键点</a:t>
            </a:r>
            <a:r>
              <a:rPr lang="en-US" altLang="zh-CN" sz="2800" dirty="0"/>
              <a:t>l</a:t>
            </a:r>
            <a:r>
              <a:rPr lang="zh-CN" altLang="en-US" sz="2800" dirty="0"/>
              <a:t>满足</a:t>
            </a:r>
            <a:r>
              <a:rPr lang="en-US" altLang="zh-CN" sz="2800" dirty="0"/>
              <a:t>l&lt;=x,</a:t>
            </a:r>
            <a:r>
              <a:rPr lang="zh-CN" altLang="en-US" sz="2800" dirty="0"/>
              <a:t>最近的关键点</a:t>
            </a:r>
            <a:r>
              <a:rPr lang="en-US" altLang="zh-CN" sz="2800" dirty="0"/>
              <a:t>r</a:t>
            </a:r>
            <a:r>
              <a:rPr lang="zh-CN" altLang="en-US" sz="2800" dirty="0"/>
              <a:t>满足</a:t>
            </a:r>
            <a:r>
              <a:rPr lang="en-US" altLang="zh-CN" sz="2800" dirty="0"/>
              <a:t>y&lt;=r</a:t>
            </a:r>
            <a:r>
              <a:rPr lang="zh-CN" altLang="en-US" sz="2800" dirty="0"/>
              <a:t>即可</a:t>
            </a:r>
            <a:r>
              <a:rPr lang="en-US" altLang="zh-CN" sz="2800" dirty="0"/>
              <a:t>O( n/t )</a:t>
            </a:r>
            <a:r>
              <a:rPr lang="zh-CN" altLang="en-US" sz="2800" dirty="0"/>
              <a:t>从区间</a:t>
            </a:r>
            <a:r>
              <a:rPr lang="en-US" altLang="zh-CN" sz="2800" dirty="0"/>
              <a:t>[</a:t>
            </a:r>
            <a:r>
              <a:rPr lang="en-US" altLang="zh-CN" sz="2800" dirty="0" err="1"/>
              <a:t>l,r</a:t>
            </a:r>
            <a:r>
              <a:rPr lang="en-US" altLang="zh-CN" sz="2800" dirty="0"/>
              <a:t>]</a:t>
            </a:r>
            <a:r>
              <a:rPr lang="zh-CN" altLang="en-US" sz="2800" dirty="0"/>
              <a:t>转移到区间</a:t>
            </a:r>
            <a:r>
              <a:rPr lang="en-US" altLang="zh-CN" sz="2800" dirty="0"/>
              <a:t>[</a:t>
            </a:r>
            <a:r>
              <a:rPr lang="en-US" altLang="zh-CN" sz="2800" dirty="0" err="1"/>
              <a:t>x,y</a:t>
            </a:r>
            <a:r>
              <a:rPr lang="en-US" altLang="zh-CN" sz="2800" dirty="0"/>
              <a:t>]</a:t>
            </a:r>
            <a:endParaRPr lang="en-US" altLang="zh-CN" sz="2800" dirty="0"/>
          </a:p>
          <a:p>
            <a:r>
              <a:rPr lang="zh-CN" altLang="en-US" sz="2800" dirty="0"/>
              <a:t>我们知道所有关键点的位置后</a:t>
            </a:r>
            <a:endParaRPr lang="zh-CN" altLang="en-US" sz="2800" dirty="0"/>
          </a:p>
          <a:p>
            <a:r>
              <a:rPr lang="zh-CN" altLang="en-US" sz="2800" dirty="0"/>
              <a:t>可以离线每个询问，就知道每个询问是由哪一对关键点得来的</a:t>
            </a:r>
            <a:endParaRPr lang="zh-CN" altLang="en-US" sz="2800" dirty="0"/>
          </a:p>
          <a:p>
            <a:endParaRPr lang="zh-CN" altLang="en-US" sz="2800" dirty="0"/>
          </a:p>
          <a:p>
            <a:endParaRPr lang="en-US" altLang="zh-CN" sz="2800" dirty="0"/>
          </a:p>
        </p:txBody>
      </p:sp>
      <p:graphicFrame>
        <p:nvGraphicFramePr>
          <p:cNvPr id="4" name="对象 3"/>
          <p:cNvGraphicFramePr/>
          <p:nvPr/>
        </p:nvGraphicFramePr>
        <p:xfrm>
          <a:off x="683568" y="5445224"/>
          <a:ext cx="6970871" cy="1265396"/>
        </p:xfrm>
        <a:graphic>
          <a:graphicData uri="http://schemas.openxmlformats.org/presentationml/2006/ole">
            <mc:AlternateContent xmlns:mc="http://schemas.openxmlformats.org/markup-compatibility/2006">
              <mc:Choice xmlns:v="urn:schemas-microsoft-com:vml" Requires="v">
                <p:oleObj spid="_x0000_s4140" name="" r:id="rId1" imgW="9286875" imgH="1685925" progId="Paint.Picture">
                  <p:embed/>
                </p:oleObj>
              </mc:Choice>
              <mc:Fallback>
                <p:oleObj name="" r:id="rId1" imgW="9286875" imgH="1685925" progId="Paint.Picture">
                  <p:embed/>
                  <p:pic>
                    <p:nvPicPr>
                      <p:cNvPr id="0" name="图片 4139"/>
                      <p:cNvPicPr/>
                      <p:nvPr/>
                    </p:nvPicPr>
                    <p:blipFill>
                      <a:blip r:embed="rId2"/>
                      <a:stretch>
                        <a:fillRect/>
                      </a:stretch>
                    </p:blipFill>
                    <p:spPr>
                      <a:xfrm>
                        <a:off x="683568" y="5445224"/>
                        <a:ext cx="6970871" cy="126539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zh-CN" altLang="en-US" sz="2800" dirty="0"/>
              <a:t>可以考虑撒</a:t>
            </a:r>
            <a:r>
              <a:rPr lang="en-US" altLang="zh-CN" sz="2800" dirty="0"/>
              <a:t>n/</a:t>
            </a:r>
            <a:r>
              <a:rPr lang="en-US" altLang="zh-CN" sz="2800" dirty="0" err="1"/>
              <a:t>sqrt</a:t>
            </a:r>
            <a:r>
              <a:rPr lang="en-US" altLang="zh-CN" sz="2800" dirty="0"/>
              <a:t>(m)</a:t>
            </a:r>
            <a:r>
              <a:rPr lang="zh-CN" altLang="en-US" sz="2800" dirty="0"/>
              <a:t>个点</a:t>
            </a:r>
            <a:endParaRPr lang="zh-CN" altLang="en-US" sz="2800" dirty="0"/>
          </a:p>
          <a:p>
            <a:r>
              <a:rPr lang="zh-CN" altLang="en-US" sz="2800" dirty="0"/>
              <a:t>于是对于每个询问，转移的复杂度为</a:t>
            </a:r>
            <a:r>
              <a:rPr lang="en-US" altLang="zh-CN" sz="2800" dirty="0"/>
              <a:t>O( n/</a:t>
            </a:r>
            <a:r>
              <a:rPr lang="en-US" altLang="zh-CN" sz="2800" dirty="0" err="1"/>
              <a:t>sqrt</a:t>
            </a:r>
            <a:r>
              <a:rPr lang="en-US" altLang="zh-CN" sz="2800" dirty="0"/>
              <a:t>(m) )</a:t>
            </a:r>
            <a:endParaRPr lang="en-US" altLang="zh-CN" sz="2800" dirty="0"/>
          </a:p>
          <a:p>
            <a:r>
              <a:rPr lang="zh-CN" altLang="en-US" sz="2800" dirty="0"/>
              <a:t>每个关键点需要</a:t>
            </a:r>
            <a:r>
              <a:rPr lang="en-US" altLang="zh-CN" sz="2800" dirty="0"/>
              <a:t>O(n)</a:t>
            </a:r>
            <a:r>
              <a:rPr lang="zh-CN" altLang="en-US" sz="2800" dirty="0"/>
              <a:t>处理其到每个关键点的</a:t>
            </a:r>
            <a:r>
              <a:rPr lang="zh-CN" altLang="en-US" sz="2800" dirty="0" smtClean="0"/>
              <a:t>链表</a:t>
            </a:r>
            <a:endParaRPr lang="en-US" altLang="zh-CN" sz="2800" dirty="0"/>
          </a:p>
          <a:p>
            <a:r>
              <a:rPr lang="zh-CN" altLang="en-US" sz="2800" dirty="0"/>
              <a:t>复杂度为</a:t>
            </a:r>
            <a:r>
              <a:rPr lang="en-US" altLang="zh-CN" sz="2800" dirty="0"/>
              <a:t>O( n^2/</a:t>
            </a:r>
            <a:r>
              <a:rPr lang="en-US" altLang="zh-CN" sz="2800" dirty="0" err="1"/>
              <a:t>sqrt</a:t>
            </a:r>
            <a:r>
              <a:rPr lang="en-US" altLang="zh-CN" sz="2800" dirty="0"/>
              <a:t>(m) )</a:t>
            </a:r>
            <a:endParaRPr lang="en-US" altLang="zh-CN" sz="2800" dirty="0"/>
          </a:p>
          <a:p>
            <a:r>
              <a:rPr lang="zh-CN" altLang="en-US" sz="2800" dirty="0"/>
              <a:t>总复杂度</a:t>
            </a:r>
            <a:r>
              <a:rPr lang="en-US" altLang="zh-CN" sz="2800" dirty="0"/>
              <a:t>O( n^2/</a:t>
            </a:r>
            <a:r>
              <a:rPr lang="en-US" altLang="zh-CN" sz="2800" dirty="0" err="1"/>
              <a:t>sqrt</a:t>
            </a:r>
            <a:r>
              <a:rPr lang="en-US" altLang="zh-CN" sz="2800" dirty="0"/>
              <a:t>(m) + n/</a:t>
            </a:r>
            <a:r>
              <a:rPr lang="en-US" altLang="zh-CN" sz="2800" dirty="0" err="1"/>
              <a:t>sqrt</a:t>
            </a:r>
            <a:r>
              <a:rPr lang="en-US" altLang="zh-CN" sz="2800" dirty="0"/>
              <a:t>(m)*</a:t>
            </a:r>
            <a:r>
              <a:rPr lang="en-US" altLang="zh-CN" sz="2800" dirty="0" smtClean="0"/>
              <a:t>m + </a:t>
            </a:r>
            <a:r>
              <a:rPr lang="en-US" altLang="zh-CN" sz="2800" dirty="0" err="1" smtClean="0"/>
              <a:t>msqrt</a:t>
            </a:r>
            <a:r>
              <a:rPr lang="en-US" altLang="zh-CN" sz="2800" dirty="0" smtClean="0"/>
              <a:t>(n) </a:t>
            </a:r>
            <a:r>
              <a:rPr lang="en-US" altLang="zh-CN" sz="2800" dirty="0"/>
              <a:t>) = O( </a:t>
            </a:r>
            <a:r>
              <a:rPr lang="en-US" altLang="zh-CN" sz="2800" dirty="0" err="1" smtClean="0"/>
              <a:t>msqrt</a:t>
            </a:r>
            <a:r>
              <a:rPr lang="en-US" altLang="zh-CN" sz="2800" dirty="0" smtClean="0"/>
              <a:t>(n) </a:t>
            </a:r>
            <a:r>
              <a:rPr lang="en-US" altLang="zh-CN" sz="2800" dirty="0"/>
              <a:t>)</a:t>
            </a:r>
            <a:endParaRPr lang="en-US" altLang="zh-CN" sz="2800" dirty="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endParaRPr lang="en-US" altLang="zh-CN"/>
          </a:p>
        </p:txBody>
      </p:sp>
      <p:sp>
        <p:nvSpPr>
          <p:cNvPr id="3" name="内容占位符 2"/>
          <p:cNvSpPr>
            <a:spLocks noGrp="1"/>
          </p:cNvSpPr>
          <p:nvPr>
            <p:ph idx="1"/>
          </p:nvPr>
        </p:nvSpPr>
        <p:spPr/>
        <p:txBody>
          <a:bodyPr>
            <a:normAutofit/>
          </a:bodyPr>
          <a:lstStyle/>
          <a:p>
            <a:r>
              <a:rPr lang="zh-CN" altLang="en-US" sz="2800" dirty="0"/>
              <a:t>删除点之后还需要撤回这个删除</a:t>
            </a:r>
            <a:endParaRPr lang="zh-CN" altLang="en-US" sz="2800" dirty="0"/>
          </a:p>
          <a:p>
            <a:r>
              <a:rPr lang="zh-CN" altLang="en-US" sz="2800" dirty="0"/>
              <a:t>这个可以按时间维护一个栈来搞</a:t>
            </a:r>
            <a:endParaRPr lang="zh-CN" altLang="en-US" sz="2800" dirty="0"/>
          </a:p>
          <a:p>
            <a:endParaRPr lang="zh-CN" altLang="en-US" sz="2800" dirty="0"/>
          </a:p>
          <a:p>
            <a:r>
              <a:rPr lang="zh-CN" altLang="en-US" sz="2800" dirty="0"/>
              <a:t>优化的本质是：</a:t>
            </a:r>
            <a:endParaRPr lang="zh-CN" altLang="en-US" sz="2800" dirty="0"/>
          </a:p>
          <a:p>
            <a:r>
              <a:rPr lang="zh-CN" altLang="en-US" sz="2800" dirty="0"/>
              <a:t>无法</a:t>
            </a:r>
            <a:r>
              <a:rPr lang="en-US" altLang="zh-CN" sz="2800" dirty="0"/>
              <a:t>O(1)</a:t>
            </a:r>
            <a:r>
              <a:rPr lang="zh-CN" altLang="en-US" sz="2800" dirty="0"/>
              <a:t>插入</a:t>
            </a:r>
            <a:endParaRPr lang="zh-CN" altLang="en-US" sz="2800" dirty="0"/>
          </a:p>
          <a:p>
            <a:r>
              <a:rPr lang="zh-CN" altLang="en-US" sz="2800" dirty="0"/>
              <a:t>但是可以</a:t>
            </a:r>
            <a:r>
              <a:rPr lang="en-US" altLang="zh-CN" sz="2800" dirty="0"/>
              <a:t>O(1)</a:t>
            </a:r>
            <a:r>
              <a:rPr lang="zh-CN" altLang="en-US" sz="2800" dirty="0"/>
              <a:t>撤销</a:t>
            </a:r>
            <a:endParaRPr lang="zh-CN" altLang="en-US" sz="2800" dirty="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endParaRPr lang="en-US" altLang="zh-CN"/>
          </a:p>
        </p:txBody>
      </p:sp>
      <p:sp>
        <p:nvSpPr>
          <p:cNvPr id="3" name="内容占位符 2"/>
          <p:cNvSpPr>
            <a:spLocks noGrp="1"/>
          </p:cNvSpPr>
          <p:nvPr>
            <p:ph idx="1"/>
          </p:nvPr>
        </p:nvSpPr>
        <p:spPr/>
        <p:txBody>
          <a:bodyPr>
            <a:normAutofit/>
          </a:bodyPr>
          <a:lstStyle/>
          <a:p>
            <a:r>
              <a:rPr lang="zh-CN" altLang="en-US" sz="2800" dirty="0">
                <a:sym typeface="+mn-ea"/>
              </a:rPr>
              <a:t>其实不删除莫队和静态分块基本上是等价的</a:t>
            </a:r>
            <a:endParaRPr lang="zh-CN" altLang="en-US" sz="2800" dirty="0"/>
          </a:p>
          <a:p>
            <a:r>
              <a:rPr lang="zh-CN" altLang="en-US" sz="2800" dirty="0">
                <a:sym typeface="+mn-ea"/>
              </a:rPr>
              <a:t>区别：</a:t>
            </a:r>
            <a:endParaRPr lang="zh-CN" altLang="en-US" sz="2800" dirty="0"/>
          </a:p>
          <a:p>
            <a:r>
              <a:rPr lang="en-US" altLang="zh-CN" sz="2800" dirty="0">
                <a:sym typeface="+mn-ea"/>
              </a:rPr>
              <a:t>1.</a:t>
            </a:r>
            <a:r>
              <a:rPr lang="zh-CN" altLang="en-US" sz="2800" dirty="0">
                <a:sym typeface="+mn-ea"/>
              </a:rPr>
              <a:t>不删除莫队的常数较小</a:t>
            </a:r>
            <a:endParaRPr lang="zh-CN" altLang="en-US" sz="2800" dirty="0"/>
          </a:p>
          <a:p>
            <a:r>
              <a:rPr lang="en-US" altLang="zh-CN" sz="2800" dirty="0">
                <a:sym typeface="+mn-ea"/>
              </a:rPr>
              <a:t>2.</a:t>
            </a:r>
            <a:r>
              <a:rPr lang="zh-CN" altLang="en-US" sz="2800" dirty="0">
                <a:sym typeface="+mn-ea"/>
              </a:rPr>
              <a:t>不删除莫队利用了之前状态的信息，也就是说如果不支持快速可持久化，不删除莫队的复杂度会比静态分块更优</a:t>
            </a:r>
            <a:endParaRPr lang="zh-CN" altLang="en-US" sz="2800"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endParaRPr lang="en-US" altLang="zh-CN"/>
          </a:p>
        </p:txBody>
      </p:sp>
      <p:sp>
        <p:nvSpPr>
          <p:cNvPr id="3" name="内容占位符 2"/>
          <p:cNvSpPr>
            <a:spLocks noGrp="1"/>
          </p:cNvSpPr>
          <p:nvPr>
            <p:ph idx="1"/>
          </p:nvPr>
        </p:nvSpPr>
        <p:spPr/>
        <p:txBody>
          <a:bodyPr>
            <a:normAutofit/>
          </a:bodyPr>
          <a:lstStyle/>
          <a:p>
            <a:r>
              <a:rPr lang="zh-CN" altLang="en-US" sz="2800" dirty="0"/>
              <a:t>这个题好像有</a:t>
            </a:r>
            <a:r>
              <a:rPr lang="en-US" altLang="zh-CN" sz="2800" dirty="0" err="1"/>
              <a:t>nlognlogv</a:t>
            </a:r>
            <a:r>
              <a:rPr lang="zh-CN" altLang="en-US" sz="2800" dirty="0"/>
              <a:t>的线段树做法</a:t>
            </a:r>
            <a:endParaRPr lang="zh-CN" altLang="en-US" sz="2800" dirty="0"/>
          </a:p>
          <a:p>
            <a:r>
              <a:rPr lang="zh-CN" altLang="en-US" sz="2800" dirty="0"/>
              <a:t>可以去</a:t>
            </a:r>
            <a:r>
              <a:rPr lang="en-US" altLang="zh-CN" sz="2800" dirty="0" err="1"/>
              <a:t>cf</a:t>
            </a:r>
            <a:r>
              <a:rPr lang="zh-CN" altLang="en-US" sz="2800" dirty="0"/>
              <a:t>上翻翻</a:t>
            </a:r>
            <a:endParaRPr lang="zh-CN" alt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splay</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Splay</a:t>
            </a:r>
            <a:r>
              <a:rPr lang="zh-CN" altLang="en-US" sz="2800" dirty="0" smtClean="0"/>
              <a:t>具有“自适应性”</a:t>
            </a:r>
            <a:endParaRPr lang="en-US" altLang="zh-CN" sz="2800" dirty="0" smtClean="0"/>
          </a:p>
          <a:p>
            <a:r>
              <a:rPr lang="zh-CN" altLang="en-US" sz="2800" dirty="0" smtClean="0"/>
              <a:t>大概就是说</a:t>
            </a:r>
            <a:r>
              <a:rPr lang="en-US" altLang="zh-CN" sz="2800" dirty="0" smtClean="0"/>
              <a:t>splay</a:t>
            </a:r>
            <a:r>
              <a:rPr lang="zh-CN" altLang="en-US" sz="2800" dirty="0" smtClean="0"/>
              <a:t>会根据操作的特点调整树结构，使得操作尽可能高效</a:t>
            </a:r>
            <a:endParaRPr lang="zh-CN" altLang="en-US" sz="2800" dirty="0" smtClean="0"/>
          </a:p>
          <a:p>
            <a:r>
              <a:rPr lang="zh-CN" altLang="en-US" sz="2800" dirty="0"/>
              <a:t>可以去了解了解</a:t>
            </a:r>
            <a:r>
              <a:rPr lang="en-US" altLang="zh-CN" sz="2800" dirty="0"/>
              <a:t>splay</a:t>
            </a:r>
            <a:r>
              <a:rPr lang="zh-CN" altLang="en-US" sz="2800" dirty="0"/>
              <a:t>的动态最优性猜想，是个著名的</a:t>
            </a:r>
            <a:r>
              <a:rPr lang="en-US" altLang="zh-CN" sz="2800" dirty="0"/>
              <a:t>open problem</a:t>
            </a:r>
            <a:r>
              <a:rPr lang="zh-CN" altLang="en-US" sz="2800" dirty="0"/>
              <a:t>，</a:t>
            </a:r>
            <a:r>
              <a:rPr lang="en-US" altLang="zh-CN" sz="2800" dirty="0"/>
              <a:t>ccz</a:t>
            </a:r>
            <a:r>
              <a:rPr lang="zh-CN" altLang="en-US" sz="2800" dirty="0"/>
              <a:t>想解决掉这个，但感觉非常困难</a:t>
            </a:r>
            <a:endParaRPr lang="zh-CN" altLang="en-US" sz="2800"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BZOJ4358 </a:t>
            </a:r>
            <a:r>
              <a:rPr lang="en-US" altLang="zh-CN" dirty="0" err="1"/>
              <a:t>permu</a:t>
            </a:r>
            <a:endParaRPr lang="en-US" altLang="zh-CN" dirty="0"/>
          </a:p>
        </p:txBody>
      </p:sp>
      <p:sp>
        <p:nvSpPr>
          <p:cNvPr id="3" name="内容占位符 2"/>
          <p:cNvSpPr>
            <a:spLocks noGrp="1"/>
          </p:cNvSpPr>
          <p:nvPr>
            <p:ph idx="1"/>
          </p:nvPr>
        </p:nvSpPr>
        <p:spPr/>
        <p:txBody>
          <a:bodyPr>
            <a:normAutofit/>
          </a:bodyPr>
          <a:lstStyle/>
          <a:p>
            <a:r>
              <a:rPr lang="zh-CN" altLang="en-US" sz="2800" dirty="0"/>
              <a:t>查询一个区间中最长的值域连续段</a:t>
            </a:r>
            <a:endParaRPr lang="zh-CN" altLang="en-US" sz="2800" dirty="0"/>
          </a:p>
          <a:p>
            <a:r>
              <a:rPr lang="zh-CN" altLang="en-US" sz="2800" dirty="0"/>
              <a:t>值域连续段</a:t>
            </a:r>
            <a:r>
              <a:rPr lang="en-US" altLang="zh-CN" sz="2800" dirty="0"/>
              <a:t>[</a:t>
            </a:r>
            <a:r>
              <a:rPr lang="en-US" altLang="zh-CN" sz="2800" dirty="0" err="1"/>
              <a:t>x,y</a:t>
            </a:r>
            <a:r>
              <a:rPr lang="en-US" altLang="zh-CN" sz="2800" dirty="0"/>
              <a:t>]</a:t>
            </a:r>
            <a:r>
              <a:rPr lang="zh-CN" altLang="en-US" sz="2800" dirty="0"/>
              <a:t>即区间中存在</a:t>
            </a:r>
            <a:r>
              <a:rPr lang="en-US" altLang="zh-CN" sz="2800" dirty="0"/>
              <a:t>[</a:t>
            </a:r>
            <a:r>
              <a:rPr lang="en-US" altLang="zh-CN" sz="2800" dirty="0" err="1"/>
              <a:t>x,y</a:t>
            </a:r>
            <a:r>
              <a:rPr lang="en-US" altLang="zh-CN" sz="2800" dirty="0"/>
              <a:t>]</a:t>
            </a:r>
            <a:r>
              <a:rPr lang="zh-CN" altLang="en-US" sz="2800" dirty="0"/>
              <a:t>内所有数</a:t>
            </a:r>
            <a:endParaRPr lang="zh-CN" altLang="en-US" sz="2800" dirty="0"/>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 </a:t>
            </a:r>
            <a:r>
              <a:rPr lang="zh-CN" altLang="en-US"/>
              <a:t>引用自ccz181078博客</a:t>
            </a:r>
            <a:endParaRPr lang="zh-CN" altLang="en-US"/>
          </a:p>
        </p:txBody>
      </p:sp>
      <p:sp>
        <p:nvSpPr>
          <p:cNvPr id="3" name="内容占位符 2"/>
          <p:cNvSpPr>
            <a:spLocks noGrp="1"/>
          </p:cNvSpPr>
          <p:nvPr>
            <p:ph idx="1"/>
          </p:nvPr>
        </p:nvSpPr>
        <p:spPr/>
        <p:txBody>
          <a:bodyPr>
            <a:normAutofit/>
          </a:bodyPr>
          <a:lstStyle/>
          <a:p>
            <a:r>
              <a:rPr lang="zh-CN" altLang="en-US" sz="2800" dirty="0"/>
              <a:t>若维护当前区间[l,r]中每个值向左右延伸到的最远位置</a:t>
            </a:r>
            <a:endParaRPr lang="zh-CN" altLang="en-US" sz="2800" dirty="0"/>
          </a:p>
          <a:p>
            <a:r>
              <a:rPr lang="zh-CN" altLang="en-US" sz="2800" dirty="0"/>
              <a:t>实际只要维护值域的每个边缘点向另一侧延伸的最远位置</a:t>
            </a:r>
            <a:endParaRPr lang="zh-CN" altLang="en-US" sz="2800" dirty="0"/>
          </a:p>
          <a:p>
            <a:r>
              <a:rPr lang="zh-CN" altLang="en-US" sz="2800" dirty="0"/>
              <a:t>可以O(1)转移到[l,r+1]或[l-1,r]</a:t>
            </a:r>
            <a:endParaRPr lang="zh-CN" altLang="en-US" sz="2800" dirty="0"/>
          </a:p>
          <a:p>
            <a:r>
              <a:rPr lang="zh-CN" altLang="en-US" sz="2800" dirty="0"/>
              <a:t>但是这个由于是个取</a:t>
            </a:r>
            <a:r>
              <a:rPr lang="en-US" altLang="zh-CN" sz="2800" dirty="0"/>
              <a:t>max</a:t>
            </a:r>
            <a:r>
              <a:rPr lang="zh-CN" altLang="en-US" sz="2800" dirty="0"/>
              <a:t>的过程，所以不支持删除</a:t>
            </a:r>
            <a:endParaRPr lang="zh-CN" altLang="en-US" sz="2800" dirty="0"/>
          </a:p>
          <a:p>
            <a:endParaRPr lang="zh-CN" altLang="en-US" sz="2800" dirty="0"/>
          </a:p>
          <a:p>
            <a:r>
              <a:rPr lang="zh-CN" altLang="en-US" sz="2800" dirty="0">
                <a:sym typeface="+mn-ea"/>
              </a:rPr>
              <a:t>于是可以套用不删除莫队的做法即可</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CodeChef</a:t>
            </a:r>
            <a:r>
              <a:rPr lang="en-US" altLang="zh-CN" dirty="0" smtClean="0"/>
              <a:t> QCHEF</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序列，每个询问求区间</a:t>
            </a:r>
            <a:r>
              <a:rPr lang="en-US" altLang="zh-CN" sz="2800" dirty="0"/>
              <a:t>[L,R]</a:t>
            </a:r>
            <a:r>
              <a:rPr lang="zh-CN" altLang="en-US" sz="2800" dirty="0"/>
              <a:t>中值相同时，位置差的最大</a:t>
            </a:r>
            <a:r>
              <a:rPr lang="zh-CN" altLang="en-US" sz="2800" dirty="0" smtClean="0"/>
              <a:t>值</a:t>
            </a:r>
            <a:endParaRPr lang="en-US" altLang="zh-CN" sz="2800" dirty="0" smtClean="0"/>
          </a:p>
          <a:p>
            <a:r>
              <a:rPr lang="zh-CN" altLang="en-US" sz="2800" dirty="0" smtClean="0"/>
              <a:t>即最大的</a:t>
            </a:r>
            <a:r>
              <a:rPr lang="en-US" altLang="zh-CN" sz="2800" dirty="0" smtClean="0"/>
              <a:t>|x-y|</a:t>
            </a:r>
            <a:r>
              <a:rPr lang="zh-CN" altLang="en-US" sz="2800" dirty="0" smtClean="0"/>
              <a:t>使得</a:t>
            </a:r>
            <a:r>
              <a:rPr lang="en-US" altLang="zh-CN" sz="2800" dirty="0" smtClean="0"/>
              <a:t>L&lt;=</a:t>
            </a:r>
            <a:r>
              <a:rPr lang="en-US" altLang="zh-CN" sz="2800" dirty="0" err="1" smtClean="0"/>
              <a:t>x,y</a:t>
            </a:r>
            <a:r>
              <a:rPr lang="en-US" altLang="zh-CN" sz="2800" dirty="0" smtClean="0"/>
              <a:t>&lt;=R</a:t>
            </a:r>
            <a:r>
              <a:rPr lang="zh-CN" altLang="en-US" sz="2800" dirty="0" smtClean="0"/>
              <a:t>且</a:t>
            </a:r>
            <a:r>
              <a:rPr lang="en-US" altLang="zh-CN" sz="2800" dirty="0" smtClean="0"/>
              <a:t>a[x]==a[y]</a:t>
            </a:r>
            <a:endParaRPr lang="zh-CN" altLang="en-US" sz="2800"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和上一个题差不多</a:t>
            </a:r>
            <a:endParaRPr lang="en-US" altLang="zh-CN" sz="2800" dirty="0"/>
          </a:p>
          <a:p>
            <a:r>
              <a:rPr lang="zh-CN" altLang="en-US" sz="2800" dirty="0" smtClean="0"/>
              <a:t>对于每个值维护一下最左边和最右边的点</a:t>
            </a:r>
            <a:endParaRPr lang="en-US" altLang="zh-CN" sz="2800" dirty="0" smtClean="0"/>
          </a:p>
          <a:p>
            <a:r>
              <a:rPr lang="zh-CN" altLang="en-US" sz="2800" dirty="0" smtClean="0"/>
              <a:t>然后跑不删除莫队即可</a:t>
            </a:r>
            <a:endParaRPr lang="zh-CN" altLang="en-US" sz="2800"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二维莫队</a:t>
            </a:r>
            <a:endParaRPr lang="zh-CN" altLang="en-US"/>
          </a:p>
        </p:txBody>
      </p:sp>
      <p:sp>
        <p:nvSpPr>
          <p:cNvPr id="3" name="内容占位符 2"/>
          <p:cNvSpPr>
            <a:spLocks noGrp="1"/>
          </p:cNvSpPr>
          <p:nvPr>
            <p:ph idx="1"/>
          </p:nvPr>
        </p:nvSpPr>
        <p:spPr/>
        <p:txBody>
          <a:bodyPr>
            <a:normAutofit/>
          </a:bodyPr>
          <a:lstStyle/>
          <a:p>
            <a:r>
              <a:rPr lang="zh-CN" altLang="en-US" sz="2800" dirty="0"/>
              <a:t>普通的莫队是：</a:t>
            </a:r>
            <a:endParaRPr lang="zh-CN" altLang="en-US" sz="2800" dirty="0"/>
          </a:p>
          <a:p>
            <a:r>
              <a:rPr lang="zh-CN" altLang="en-US" sz="2800" dirty="0"/>
              <a:t>给个序列，查询区间的</a:t>
            </a:r>
            <a:r>
              <a:rPr lang="en-US" altLang="zh-CN" sz="2800" dirty="0"/>
              <a:t>***</a:t>
            </a:r>
            <a:endParaRPr lang="en-US" altLang="zh-CN" sz="2800" dirty="0"/>
          </a:p>
          <a:p>
            <a:r>
              <a:rPr lang="zh-CN" altLang="en-US" sz="2800" dirty="0"/>
              <a:t>二维莫队就是：</a:t>
            </a:r>
            <a:endParaRPr lang="zh-CN" altLang="en-US" sz="2800" dirty="0"/>
          </a:p>
          <a:p>
            <a:r>
              <a:rPr lang="zh-CN" altLang="en-US" sz="2800" dirty="0"/>
              <a:t>给个矩阵，查询矩形的</a:t>
            </a:r>
            <a:r>
              <a:rPr lang="en-US" altLang="zh-CN" sz="2800" dirty="0"/>
              <a:t>***</a:t>
            </a:r>
            <a:endParaRPr lang="en-US" altLang="zh-CN" sz="2800"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二维莫队</a:t>
            </a:r>
            <a:endParaRPr lang="zh-CN" altLang="en-US"/>
          </a:p>
        </p:txBody>
      </p:sp>
      <p:sp>
        <p:nvSpPr>
          <p:cNvPr id="3" name="内容占位符 2"/>
          <p:cNvSpPr>
            <a:spLocks noGrp="1"/>
          </p:cNvSpPr>
          <p:nvPr>
            <p:ph idx="1"/>
          </p:nvPr>
        </p:nvSpPr>
        <p:spPr/>
        <p:txBody>
          <a:bodyPr>
            <a:normAutofit/>
          </a:bodyPr>
          <a:lstStyle/>
          <a:p>
            <a:r>
              <a:rPr lang="zh-CN" altLang="en-US" sz="2800" dirty="0"/>
              <a:t>按照横纵坐标一起分块</a:t>
            </a:r>
            <a:endParaRPr lang="zh-CN" altLang="en-US" sz="2800" dirty="0"/>
          </a:p>
          <a:p>
            <a:r>
              <a:rPr lang="zh-CN" altLang="en-US" sz="2800" dirty="0"/>
              <a:t>假设是</a:t>
            </a:r>
            <a:r>
              <a:rPr lang="en-US" altLang="zh-CN" sz="2800" dirty="0"/>
              <a:t>n*m</a:t>
            </a:r>
            <a:r>
              <a:rPr lang="zh-CN" altLang="en-US" sz="2800" dirty="0"/>
              <a:t>的矩形，有</a:t>
            </a:r>
            <a:r>
              <a:rPr lang="en-US" altLang="zh-CN" sz="2800" dirty="0"/>
              <a:t>q</a:t>
            </a:r>
            <a:r>
              <a:rPr lang="zh-CN" altLang="en-US" sz="2800" dirty="0"/>
              <a:t>次询问</a:t>
            </a:r>
            <a:endParaRPr lang="zh-CN" altLang="en-US" sz="2800" dirty="0"/>
          </a:p>
          <a:p>
            <a:r>
              <a:rPr lang="zh-CN" altLang="en-US" sz="2800" dirty="0" smtClean="0"/>
              <a:t>点</a:t>
            </a:r>
            <a:r>
              <a:rPr lang="en-US" altLang="zh-CN" sz="2800" dirty="0" smtClean="0"/>
              <a:t>(</a:t>
            </a:r>
            <a:r>
              <a:rPr lang="en-US" altLang="zh-CN" sz="2800" dirty="0" err="1" smtClean="0"/>
              <a:t>x,y</a:t>
            </a:r>
            <a:r>
              <a:rPr lang="en-US" altLang="zh-CN" sz="2800" dirty="0" smtClean="0"/>
              <a:t>)</a:t>
            </a:r>
            <a:r>
              <a:rPr lang="zh-CN" altLang="en-US" sz="2800" dirty="0" smtClean="0"/>
              <a:t>即</a:t>
            </a:r>
            <a:r>
              <a:rPr lang="zh-CN" altLang="en-US" sz="2800" dirty="0"/>
              <a:t>属于</a:t>
            </a:r>
            <a:r>
              <a:rPr lang="en-US" altLang="zh-CN" sz="2800" dirty="0"/>
              <a:t>x/</a:t>
            </a:r>
            <a:r>
              <a:rPr lang="en-US" altLang="zh-CN" sz="2800" dirty="0" err="1"/>
              <a:t>sqrt</a:t>
            </a:r>
            <a:r>
              <a:rPr lang="en-US" altLang="zh-CN" sz="2800" dirty="0"/>
              <a:t>(n) * </a:t>
            </a:r>
            <a:r>
              <a:rPr lang="en-US" altLang="zh-CN" sz="2800" dirty="0" err="1"/>
              <a:t>sqrt</a:t>
            </a:r>
            <a:r>
              <a:rPr lang="en-US" altLang="zh-CN" sz="2800" dirty="0"/>
              <a:t>(m) + y/</a:t>
            </a:r>
            <a:r>
              <a:rPr lang="en-US" altLang="zh-CN" sz="2800" dirty="0" err="1"/>
              <a:t>sqrt</a:t>
            </a:r>
            <a:r>
              <a:rPr lang="en-US" altLang="zh-CN" sz="2800" dirty="0"/>
              <a:t>(m)</a:t>
            </a:r>
            <a:r>
              <a:rPr lang="zh-CN" altLang="en-US" sz="2800" dirty="0"/>
              <a:t>这一块</a:t>
            </a:r>
            <a:endParaRPr lang="zh-CN" altLang="en-US" sz="2800" dirty="0"/>
          </a:p>
          <a:p>
            <a:r>
              <a:rPr lang="zh-CN" altLang="en-US" sz="2800" dirty="0"/>
              <a:t>（这里当</a:t>
            </a:r>
            <a:r>
              <a:rPr lang="en-US" altLang="zh-CN" sz="2800" dirty="0"/>
              <a:t>n*m</a:t>
            </a:r>
            <a:r>
              <a:rPr lang="zh-CN" altLang="en-US" sz="2800" dirty="0"/>
              <a:t>和</a:t>
            </a:r>
            <a:r>
              <a:rPr lang="en-US" altLang="zh-CN" sz="2800" dirty="0"/>
              <a:t>q</a:t>
            </a:r>
            <a:r>
              <a:rPr lang="zh-CN" altLang="en-US" sz="2800" dirty="0"/>
              <a:t>同阶写的）</a:t>
            </a:r>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二维莫队</a:t>
            </a:r>
            <a:endParaRPr lang="zh-CN" altLang="en-US"/>
          </a:p>
        </p:txBody>
      </p:sp>
      <p:sp>
        <p:nvSpPr>
          <p:cNvPr id="3" name="内容占位符 2"/>
          <p:cNvSpPr>
            <a:spLocks noGrp="1"/>
          </p:cNvSpPr>
          <p:nvPr>
            <p:ph idx="1"/>
          </p:nvPr>
        </p:nvSpPr>
        <p:spPr/>
        <p:txBody>
          <a:bodyPr>
            <a:normAutofit/>
          </a:bodyPr>
          <a:lstStyle/>
          <a:p>
            <a:r>
              <a:rPr lang="zh-CN" altLang="en-US" sz="2800" dirty="0">
                <a:sym typeface="+mn-ea"/>
              </a:rPr>
              <a:t>然后转移的时候要把除两个矩形交的部分其他部分都跑一遍</a:t>
            </a:r>
            <a:endParaRPr lang="zh-CN" altLang="en-US" sz="2800" dirty="0"/>
          </a:p>
          <a:p>
            <a:r>
              <a:rPr lang="zh-CN" altLang="en-US" sz="2800" dirty="0">
                <a:sym typeface="+mn-ea"/>
              </a:rPr>
              <a:t>按照写法不同常数可能差</a:t>
            </a:r>
            <a:r>
              <a:rPr lang="en-US" altLang="zh-CN" sz="2800" dirty="0">
                <a:sym typeface="+mn-ea"/>
              </a:rPr>
              <a:t>4</a:t>
            </a:r>
            <a:r>
              <a:rPr lang="zh-CN" altLang="en-US" sz="2800" dirty="0">
                <a:sym typeface="+mn-ea"/>
              </a:rPr>
              <a:t>倍。。。</a:t>
            </a:r>
            <a:endParaRPr lang="zh-CN" altLang="en-US" sz="2800" dirty="0"/>
          </a:p>
          <a:p>
            <a:endParaRPr lang="zh-CN" altLang="en-US" sz="2800" dirty="0"/>
          </a:p>
        </p:txBody>
      </p:sp>
      <p:graphicFrame>
        <p:nvGraphicFramePr>
          <p:cNvPr id="5" name="对象 4"/>
          <p:cNvGraphicFramePr/>
          <p:nvPr/>
        </p:nvGraphicFramePr>
        <p:xfrm>
          <a:off x="477901" y="3073400"/>
          <a:ext cx="3703320" cy="3052763"/>
        </p:xfrm>
        <a:graphic>
          <a:graphicData uri="http://schemas.openxmlformats.org/presentationml/2006/ole">
            <mc:AlternateContent xmlns:mc="http://schemas.openxmlformats.org/markup-compatibility/2006">
              <mc:Choice xmlns:v="urn:schemas-microsoft-com:vml" Requires="v">
                <p:oleObj spid="_x0000_s5204" name="" r:id="rId1" imgW="4933950" imgH="4067175" progId="Paint.Picture">
                  <p:embed/>
                </p:oleObj>
              </mc:Choice>
              <mc:Fallback>
                <p:oleObj name="" r:id="rId1" imgW="4933950" imgH="4067175" progId="Paint.Picture">
                  <p:embed/>
                  <p:pic>
                    <p:nvPicPr>
                      <p:cNvPr id="0" name="图片 5203"/>
                      <p:cNvPicPr/>
                      <p:nvPr/>
                    </p:nvPicPr>
                    <p:blipFill>
                      <a:blip r:embed="rId2"/>
                      <a:stretch>
                        <a:fillRect/>
                      </a:stretch>
                    </p:blipFill>
                    <p:spPr>
                      <a:xfrm>
                        <a:off x="477901" y="3073400"/>
                        <a:ext cx="3703320" cy="3052763"/>
                      </a:xfrm>
                      <a:prstGeom prst="rect">
                        <a:avLst/>
                      </a:prstGeom>
                    </p:spPr>
                  </p:pic>
                </p:oleObj>
              </mc:Fallback>
            </mc:AlternateContent>
          </a:graphicData>
        </a:graphic>
      </p:graphicFrame>
      <p:graphicFrame>
        <p:nvGraphicFramePr>
          <p:cNvPr id="8" name="对象 7"/>
          <p:cNvGraphicFramePr/>
          <p:nvPr/>
        </p:nvGraphicFramePr>
        <p:xfrm>
          <a:off x="5076056" y="2996952"/>
          <a:ext cx="3981926" cy="3667601"/>
        </p:xfrm>
        <a:graphic>
          <a:graphicData uri="http://schemas.openxmlformats.org/presentationml/2006/ole">
            <mc:AlternateContent xmlns:mc="http://schemas.openxmlformats.org/markup-compatibility/2006">
              <mc:Choice xmlns:v="urn:schemas-microsoft-com:vml" Requires="v">
                <p:oleObj spid="_x0000_s5205" name="" r:id="rId3" imgW="5305425" imgH="4886325" progId="Paint.Picture">
                  <p:embed/>
                </p:oleObj>
              </mc:Choice>
              <mc:Fallback>
                <p:oleObj name="" r:id="rId3" imgW="5305425" imgH="4886325" progId="Paint.Picture">
                  <p:embed/>
                  <p:pic>
                    <p:nvPicPr>
                      <p:cNvPr id="0" name="图片 5204"/>
                      <p:cNvPicPr/>
                      <p:nvPr/>
                    </p:nvPicPr>
                    <p:blipFill>
                      <a:blip r:embed="rId4"/>
                      <a:stretch>
                        <a:fillRect/>
                      </a:stretch>
                    </p:blipFill>
                    <p:spPr>
                      <a:xfrm>
                        <a:off x="5076056" y="2996952"/>
                        <a:ext cx="3981926" cy="36676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莫队二次离线</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大概</a:t>
            </a:r>
            <a:r>
              <a:rPr lang="zh-CN" altLang="en-US" sz="2800" dirty="0" smtClean="0"/>
              <a:t>是我自己发明的算法</a:t>
            </a:r>
            <a:endParaRPr lang="zh-CN" altLang="en-US" sz="2800"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Luogu</a:t>
            </a:r>
            <a:r>
              <a:rPr lang="en-US" altLang="zh-CN" dirty="0" smtClean="0"/>
              <a:t> 5047 </a:t>
            </a:r>
            <a:r>
              <a:rPr lang="en-US" altLang="zh-CN" dirty="0"/>
              <a:t>[Ynoi2019</a:t>
            </a:r>
            <a:r>
              <a:rPr lang="zh-CN" altLang="en-US" dirty="0"/>
              <a:t>模拟赛</a:t>
            </a:r>
            <a:r>
              <a:rPr lang="en-US" altLang="zh-CN" dirty="0"/>
              <a:t>]</a:t>
            </a:r>
            <a:r>
              <a:rPr lang="en-US" altLang="zh-CN" dirty="0" err="1"/>
              <a:t>Yuno</a:t>
            </a:r>
            <a:r>
              <a:rPr lang="en-US" altLang="zh-CN" dirty="0"/>
              <a:t> loves </a:t>
            </a:r>
            <a:r>
              <a:rPr lang="en-US" altLang="zh-CN" dirty="0" err="1"/>
              <a:t>sqrt</a:t>
            </a:r>
            <a:r>
              <a:rPr lang="en-US" altLang="zh-CN" dirty="0"/>
              <a:t> technology </a:t>
            </a:r>
            <a:r>
              <a:rPr lang="en-US" altLang="zh-CN" dirty="0" smtClean="0"/>
              <a:t>II</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区间逆序对个数</a:t>
            </a:r>
            <a:endParaRPr lang="zh-CN" altLang="en-US" sz="2800"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莫队二次离线</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目前区间</a:t>
            </a:r>
            <a:r>
              <a:rPr lang="zh-CN" altLang="en-US" sz="2800" dirty="0"/>
              <a:t>逆序对</a:t>
            </a:r>
            <a:r>
              <a:rPr lang="zh-CN" altLang="en-US" sz="2800" dirty="0" smtClean="0"/>
              <a:t>的最优解</a:t>
            </a:r>
            <a:endParaRPr lang="en-US" altLang="zh-CN" sz="2800" dirty="0" smtClean="0"/>
          </a:p>
          <a:p>
            <a:r>
              <a:rPr lang="zh-CN" altLang="en-US" sz="2800" dirty="0" smtClean="0"/>
              <a:t>这里</a:t>
            </a:r>
            <a:r>
              <a:rPr lang="zh-CN" altLang="en-US" sz="2800" dirty="0"/>
              <a:t>说明一下其本质：</a:t>
            </a:r>
            <a:endParaRPr lang="zh-CN" altLang="en-US" sz="2800" dirty="0"/>
          </a:p>
          <a:p>
            <a:endParaRPr lang="zh-CN" altLang="en-US" sz="2800" dirty="0"/>
          </a:p>
          <a:p>
            <a:r>
              <a:rPr lang="zh-CN" altLang="en-US" sz="2800" dirty="0"/>
              <a:t>将莫队当做是</a:t>
            </a:r>
            <a:r>
              <a:rPr lang="en-US" altLang="zh-CN" sz="2800" dirty="0"/>
              <a:t>O( </a:t>
            </a:r>
            <a:r>
              <a:rPr lang="en-US" altLang="zh-CN" sz="2800" dirty="0" err="1"/>
              <a:t>nsqrt</a:t>
            </a:r>
            <a:r>
              <a:rPr lang="en-US" altLang="zh-CN" sz="2800" dirty="0"/>
              <a:t>(m) )</a:t>
            </a:r>
            <a:r>
              <a:rPr lang="zh-CN" altLang="en-US" sz="2800" dirty="0"/>
              <a:t>次查询区间中满足特定特征的性质的数的某个信息</a:t>
            </a:r>
            <a:endParaRPr lang="zh-CN" altLang="en-US" sz="2800" dirty="0"/>
          </a:p>
          <a:p>
            <a:r>
              <a:rPr lang="zh-CN" altLang="en-US" sz="2800" dirty="0"/>
              <a:t>如果这个信息具有可减性，可以差分</a:t>
            </a:r>
            <a:endParaRPr lang="zh-CN" altLang="en-US" sz="2800" dirty="0"/>
          </a:p>
          <a:p>
            <a:r>
              <a:rPr lang="zh-CN" altLang="en-US" sz="2800" dirty="0"/>
              <a:t>考虑差分后变成</a:t>
            </a:r>
            <a:r>
              <a:rPr lang="en-US" altLang="zh-CN" sz="2800" dirty="0"/>
              <a:t>O( </a:t>
            </a:r>
            <a:r>
              <a:rPr lang="en-US" altLang="zh-CN" sz="2800" dirty="0" err="1"/>
              <a:t>nsqrt</a:t>
            </a:r>
            <a:r>
              <a:rPr lang="en-US" altLang="zh-CN" sz="2800" dirty="0"/>
              <a:t>(m) )</a:t>
            </a:r>
            <a:r>
              <a:rPr lang="zh-CN" altLang="en-US" sz="2800" dirty="0"/>
              <a:t>次查询前缀中</a:t>
            </a:r>
            <a:r>
              <a:rPr lang="zh-CN" altLang="en-US" sz="2800" dirty="0">
                <a:sym typeface="+mn-ea"/>
              </a:rPr>
              <a:t>满足特定特征的性质的数的某个信息</a:t>
            </a:r>
            <a:endParaRPr lang="zh-CN" altLang="en-US" sz="2800" dirty="0"/>
          </a:p>
          <a:p>
            <a:endParaRPr lang="zh-CN" altLang="en-US" sz="2800" dirty="0"/>
          </a:p>
          <a:p>
            <a:endParaRPr lang="zh-CN" alt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Disadvantage</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可以通过势能分析证明</a:t>
            </a:r>
            <a:r>
              <a:rPr lang="en-US" altLang="zh-CN" sz="2800" dirty="0" smtClean="0"/>
              <a:t>splay</a:t>
            </a:r>
            <a:r>
              <a:rPr lang="zh-CN" altLang="en-US" sz="2800" dirty="0" smtClean="0"/>
              <a:t>的复杂度是均摊</a:t>
            </a:r>
            <a:r>
              <a:rPr lang="en-US" altLang="zh-CN" sz="2800" dirty="0" smtClean="0"/>
              <a:t>O( </a:t>
            </a:r>
            <a:r>
              <a:rPr lang="en-US" altLang="zh-CN" sz="2800" dirty="0" err="1" smtClean="0"/>
              <a:t>logn</a:t>
            </a:r>
            <a:r>
              <a:rPr lang="en-US" altLang="zh-CN" sz="2800" dirty="0" smtClean="0"/>
              <a:t> )</a:t>
            </a:r>
            <a:r>
              <a:rPr lang="zh-CN" altLang="en-US" sz="2800" dirty="0" smtClean="0"/>
              <a:t>的，也就是说</a:t>
            </a:r>
            <a:r>
              <a:rPr lang="en-US" altLang="zh-CN" sz="2800" dirty="0" smtClean="0"/>
              <a:t>splay</a:t>
            </a:r>
            <a:r>
              <a:rPr lang="zh-CN" altLang="en-US" sz="2800" dirty="0" smtClean="0"/>
              <a:t>在很多次操作中可能会有一次</a:t>
            </a:r>
            <a:r>
              <a:rPr lang="en-US" altLang="zh-CN" sz="2800" dirty="0" smtClean="0"/>
              <a:t>O( n )</a:t>
            </a:r>
            <a:r>
              <a:rPr lang="zh-CN" altLang="en-US" sz="2800" dirty="0"/>
              <a:t>复杂</a:t>
            </a:r>
            <a:r>
              <a:rPr lang="zh-CN" altLang="en-US" sz="2800" dirty="0" smtClean="0"/>
              <a:t>度的操作</a:t>
            </a:r>
            <a:endParaRPr lang="en-US" altLang="zh-CN" sz="2800" dirty="0" smtClean="0"/>
          </a:p>
          <a:p>
            <a:r>
              <a:rPr lang="zh-CN" altLang="en-US" sz="2800" dirty="0" smtClean="0"/>
              <a:t>而且这样的操作也很好构造</a:t>
            </a:r>
            <a:endParaRPr lang="en-US" altLang="zh-CN" sz="2800" dirty="0" smtClean="0"/>
          </a:p>
          <a:p>
            <a:r>
              <a:rPr lang="zh-CN" altLang="en-US" sz="2800" dirty="0" smtClean="0"/>
              <a:t>所以</a:t>
            </a:r>
            <a:r>
              <a:rPr lang="en-US" altLang="zh-CN" sz="2800" dirty="0" smtClean="0"/>
              <a:t>splay</a:t>
            </a:r>
            <a:r>
              <a:rPr lang="zh-CN" altLang="en-US" sz="2800" dirty="0" smtClean="0"/>
              <a:t>不适合做一些需要撤销操作</a:t>
            </a:r>
            <a:r>
              <a:rPr lang="en-US" altLang="zh-CN" sz="2800" dirty="0" smtClean="0"/>
              <a:t>/</a:t>
            </a:r>
            <a:r>
              <a:rPr lang="zh-CN" altLang="en-US" sz="2800" dirty="0" smtClean="0"/>
              <a:t>可持久化的题目（虽然可以通过随机旋转什么的方法来规避，但还是感觉很吃力）</a:t>
            </a:r>
            <a:endParaRPr lang="en-US" altLang="zh-CN" sz="2800" dirty="0" smtClean="0"/>
          </a:p>
          <a:p>
            <a:r>
              <a:rPr lang="zh-CN" altLang="en-US" sz="2800" dirty="0" smtClean="0"/>
              <a:t>自身常数比较大</a:t>
            </a:r>
            <a:endParaRPr lang="en-US" altLang="zh-CN" sz="2800" dirty="0"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莫队二次离线</a:t>
            </a:r>
            <a:endParaRPr lang="zh-CN" altLang="en-US" dirty="0"/>
          </a:p>
        </p:txBody>
      </p:sp>
      <p:sp>
        <p:nvSpPr>
          <p:cNvPr id="3" name="内容占位符 2"/>
          <p:cNvSpPr>
            <a:spLocks noGrp="1"/>
          </p:cNvSpPr>
          <p:nvPr>
            <p:ph idx="1"/>
          </p:nvPr>
        </p:nvSpPr>
        <p:spPr/>
        <p:txBody>
          <a:bodyPr>
            <a:normAutofit/>
          </a:bodyPr>
          <a:lstStyle/>
          <a:p>
            <a:r>
              <a:rPr lang="zh-CN" altLang="en-US" sz="2800" dirty="0"/>
              <a:t>传统莫队：</a:t>
            </a:r>
            <a:endParaRPr lang="zh-CN" altLang="en-US" sz="2800" dirty="0"/>
          </a:p>
          <a:p>
            <a:r>
              <a:rPr lang="zh-CN" altLang="en-US" sz="2800" dirty="0"/>
              <a:t>插入次数 </a:t>
            </a:r>
            <a:r>
              <a:rPr lang="en-US" altLang="zh-CN" sz="2800" dirty="0"/>
              <a:t>O( </a:t>
            </a:r>
            <a:r>
              <a:rPr lang="en-US" altLang="zh-CN" sz="2800" dirty="0" err="1"/>
              <a:t>nsqrt</a:t>
            </a:r>
            <a:r>
              <a:rPr lang="en-US" altLang="zh-CN" sz="2800" dirty="0"/>
              <a:t>(m) )</a:t>
            </a:r>
            <a:endParaRPr lang="en-US" altLang="zh-CN" sz="2800" dirty="0"/>
          </a:p>
          <a:p>
            <a:r>
              <a:rPr lang="zh-CN" altLang="en-US" sz="2800" dirty="0"/>
              <a:t>查询次数 </a:t>
            </a:r>
            <a:r>
              <a:rPr lang="en-US" altLang="zh-CN" sz="2800" dirty="0"/>
              <a:t>O( </a:t>
            </a:r>
            <a:r>
              <a:rPr lang="en-US" altLang="zh-CN" sz="2800" dirty="0" err="1"/>
              <a:t>nsqrt</a:t>
            </a:r>
            <a:r>
              <a:rPr lang="en-US" altLang="zh-CN" sz="2800" dirty="0"/>
              <a:t>(m) )</a:t>
            </a:r>
            <a:endParaRPr lang="en-US" altLang="zh-CN" sz="2800" dirty="0"/>
          </a:p>
          <a:p>
            <a:endParaRPr lang="en-US" altLang="zh-CN" sz="2800" dirty="0"/>
          </a:p>
          <a:p>
            <a:r>
              <a:rPr lang="zh-CN" altLang="en-US" sz="2800" dirty="0"/>
              <a:t>莫队二次离线：</a:t>
            </a:r>
            <a:endParaRPr lang="zh-CN" altLang="en-US" sz="2800" dirty="0"/>
          </a:p>
          <a:p>
            <a:r>
              <a:rPr lang="zh-CN" altLang="en-US" sz="2800" dirty="0"/>
              <a:t>插入次数 </a:t>
            </a:r>
            <a:r>
              <a:rPr lang="en-US" altLang="zh-CN" sz="2800" dirty="0"/>
              <a:t>O( n )</a:t>
            </a:r>
            <a:endParaRPr lang="en-US" altLang="zh-CN" sz="2800" dirty="0"/>
          </a:p>
          <a:p>
            <a:r>
              <a:rPr lang="zh-CN" altLang="en-US" sz="2800" dirty="0"/>
              <a:t>查询次数 </a:t>
            </a:r>
            <a:r>
              <a:rPr lang="en-US" altLang="zh-CN" sz="2800" dirty="0"/>
              <a:t>O( </a:t>
            </a:r>
            <a:r>
              <a:rPr lang="en-US" altLang="zh-CN" sz="2800" dirty="0" err="1"/>
              <a:t>nsqrt</a:t>
            </a:r>
            <a:r>
              <a:rPr lang="en-US" altLang="zh-CN" sz="2800" dirty="0"/>
              <a:t>( m ) ) (</a:t>
            </a:r>
            <a:r>
              <a:rPr lang="zh-CN" altLang="en-US" sz="2800" dirty="0"/>
              <a:t>带</a:t>
            </a:r>
            <a:r>
              <a:rPr lang="en-US" altLang="zh-CN" sz="2800" dirty="0"/>
              <a:t>2</a:t>
            </a:r>
            <a:r>
              <a:rPr lang="zh-CN" altLang="en-US" sz="2800" dirty="0"/>
              <a:t>倍常数</a:t>
            </a:r>
            <a:r>
              <a:rPr lang="en-US" altLang="zh-CN" sz="2800" dirty="0"/>
              <a:t>)</a:t>
            </a:r>
            <a:endParaRPr lang="en-US" altLang="zh-CN" sz="2800"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莫队二次离线</a:t>
            </a:r>
            <a:endParaRPr lang="zh-CN" altLang="en-US" dirty="0"/>
          </a:p>
        </p:txBody>
      </p:sp>
      <p:sp>
        <p:nvSpPr>
          <p:cNvPr id="3" name="内容占位符 2"/>
          <p:cNvSpPr>
            <a:spLocks noGrp="1"/>
          </p:cNvSpPr>
          <p:nvPr>
            <p:ph idx="1"/>
          </p:nvPr>
        </p:nvSpPr>
        <p:spPr/>
        <p:txBody>
          <a:bodyPr>
            <a:normAutofit/>
          </a:bodyPr>
          <a:lstStyle/>
          <a:p>
            <a:r>
              <a:rPr lang="zh-CN" altLang="en-US" sz="2800" dirty="0"/>
              <a:t>由于只插入</a:t>
            </a:r>
            <a:r>
              <a:rPr lang="en-US" altLang="zh-CN" sz="2800" dirty="0"/>
              <a:t>O( n )</a:t>
            </a:r>
            <a:r>
              <a:rPr lang="zh-CN" altLang="en-US" sz="2800" dirty="0"/>
              <a:t>次</a:t>
            </a:r>
            <a:endParaRPr lang="zh-CN" altLang="en-US" sz="2800" dirty="0"/>
          </a:p>
          <a:p>
            <a:r>
              <a:rPr lang="zh-CN" altLang="en-US" sz="2800" dirty="0"/>
              <a:t>所以我们可以考虑把根号平衡向插入的方向移动</a:t>
            </a:r>
            <a:endParaRPr lang="zh-CN" altLang="en-US" sz="2800" dirty="0"/>
          </a:p>
          <a:p>
            <a:r>
              <a:rPr lang="zh-CN" altLang="en-US" sz="2800" dirty="0"/>
              <a:t>插入代价可以较高，从而降低查询代价</a:t>
            </a:r>
            <a:endParaRPr lang="zh-CN" altLang="en-US" sz="2800"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Solution</a:t>
            </a:r>
            <a:endParaRPr lang="en-US" altLang="zh-CN" dirty="0"/>
          </a:p>
        </p:txBody>
      </p:sp>
      <p:sp>
        <p:nvSpPr>
          <p:cNvPr id="3" name="内容占位符 2"/>
          <p:cNvSpPr>
            <a:spLocks noGrp="1"/>
          </p:cNvSpPr>
          <p:nvPr>
            <p:ph idx="1"/>
          </p:nvPr>
        </p:nvSpPr>
        <p:spPr/>
        <p:txBody>
          <a:bodyPr>
            <a:normAutofit/>
          </a:bodyPr>
          <a:lstStyle/>
          <a:p>
            <a:r>
              <a:rPr lang="zh-CN" altLang="en-US" sz="2400" dirty="0">
                <a:sym typeface="+mn-ea"/>
              </a:rPr>
              <a:t>考虑离线莫队产生的转移</a:t>
            </a:r>
            <a:endParaRPr lang="zh-CN" altLang="en-US" sz="2400" dirty="0"/>
          </a:p>
          <a:p>
            <a:r>
              <a:rPr lang="zh-CN" altLang="en-US" sz="2400" dirty="0">
                <a:sym typeface="+mn-ea"/>
              </a:rPr>
              <a:t>设当前我们在询问</a:t>
            </a:r>
            <a:r>
              <a:rPr lang="en-US" altLang="zh-CN" sz="2400" dirty="0">
                <a:sym typeface="+mn-ea"/>
              </a:rPr>
              <a:t>x</a:t>
            </a:r>
            <a:r>
              <a:rPr lang="zh-CN" altLang="en-US" sz="2400" dirty="0">
                <a:sym typeface="+mn-ea"/>
              </a:rPr>
              <a:t>，要转移到询问</a:t>
            </a:r>
            <a:r>
              <a:rPr lang="en-US" altLang="zh-CN" sz="2400" dirty="0">
                <a:sym typeface="+mn-ea"/>
              </a:rPr>
              <a:t>y</a:t>
            </a:r>
            <a:endParaRPr lang="zh-CN" altLang="en-US" sz="2400" dirty="0"/>
          </a:p>
          <a:p>
            <a:r>
              <a:rPr lang="zh-CN" altLang="en-US" sz="2400" dirty="0">
                <a:sym typeface="+mn-ea"/>
              </a:rPr>
              <a:t>即每次</a:t>
            </a:r>
            <a:r>
              <a:rPr lang="en-US" altLang="zh-CN" sz="2400" dirty="0">
                <a:sym typeface="+mn-ea"/>
              </a:rPr>
              <a:t>[</a:t>
            </a:r>
            <a:r>
              <a:rPr lang="en-US" altLang="zh-CN" sz="2400" dirty="0" err="1">
                <a:sym typeface="+mn-ea"/>
              </a:rPr>
              <a:t>l,r</a:t>
            </a:r>
            <a:r>
              <a:rPr lang="en-US" altLang="zh-CN" sz="2400" dirty="0">
                <a:sym typeface="+mn-ea"/>
              </a:rPr>
              <a:t>] -&gt; [l,r+1],[l,r-1],[l+1,r],[l-1,r]</a:t>
            </a:r>
            <a:r>
              <a:rPr lang="zh-CN" altLang="en-US" sz="2400" dirty="0">
                <a:sym typeface="+mn-ea"/>
              </a:rPr>
              <a:t>的时候，设这次转移是求区间小于</a:t>
            </a:r>
            <a:r>
              <a:rPr lang="en-US" altLang="zh-CN" sz="2400" dirty="0">
                <a:sym typeface="+mn-ea"/>
              </a:rPr>
              <a:t>z</a:t>
            </a:r>
            <a:r>
              <a:rPr lang="zh-CN" altLang="en-US" sz="2400" dirty="0">
                <a:sym typeface="+mn-ea"/>
              </a:rPr>
              <a:t>的数个数</a:t>
            </a:r>
            <a:endParaRPr lang="zh-CN" altLang="en-US" sz="2400" dirty="0"/>
          </a:p>
          <a:p>
            <a:r>
              <a:rPr lang="zh-CN" altLang="en-US" sz="2400" dirty="0">
                <a:sym typeface="+mn-ea"/>
              </a:rPr>
              <a:t>我们差分一下，在</a:t>
            </a:r>
            <a:r>
              <a:rPr lang="en-US" altLang="zh-CN" sz="2400" dirty="0">
                <a:sym typeface="+mn-ea"/>
              </a:rPr>
              <a:t>l-1</a:t>
            </a:r>
            <a:r>
              <a:rPr lang="zh-CN" altLang="en-US" sz="2400" dirty="0">
                <a:sym typeface="+mn-ea"/>
              </a:rPr>
              <a:t>处打上一个标记</a:t>
            </a:r>
            <a:r>
              <a:rPr lang="en-US" altLang="zh-CN" sz="2400" dirty="0">
                <a:sym typeface="+mn-ea"/>
              </a:rPr>
              <a:t>(</a:t>
            </a:r>
            <a:r>
              <a:rPr lang="en-US" altLang="zh-CN" sz="2400" dirty="0" err="1">
                <a:sym typeface="+mn-ea"/>
              </a:rPr>
              <a:t>x,z</a:t>
            </a:r>
            <a:r>
              <a:rPr lang="en-US" altLang="zh-CN" sz="2400" dirty="0">
                <a:sym typeface="+mn-ea"/>
              </a:rPr>
              <a:t>)</a:t>
            </a:r>
            <a:r>
              <a:rPr lang="zh-CN" altLang="en-US" sz="2400" dirty="0">
                <a:sym typeface="+mn-ea"/>
              </a:rPr>
              <a:t>，在</a:t>
            </a:r>
            <a:r>
              <a:rPr lang="en-US" altLang="zh-CN" sz="2400" dirty="0">
                <a:sym typeface="+mn-ea"/>
              </a:rPr>
              <a:t>r</a:t>
            </a:r>
            <a:r>
              <a:rPr lang="zh-CN" altLang="en-US" sz="2400" dirty="0">
                <a:sym typeface="+mn-ea"/>
              </a:rPr>
              <a:t>处打上一个标记</a:t>
            </a:r>
            <a:r>
              <a:rPr lang="en-US" altLang="zh-CN" sz="2400" dirty="0">
                <a:sym typeface="+mn-ea"/>
              </a:rPr>
              <a:t>(x,-z)</a:t>
            </a:r>
            <a:endParaRPr lang="en-US" altLang="zh-CN" sz="2400" dirty="0"/>
          </a:p>
          <a:p>
            <a:r>
              <a:rPr lang="zh-CN" altLang="en-US" sz="2400" dirty="0">
                <a:sym typeface="+mn-ea"/>
              </a:rPr>
              <a:t>然后扫一遍，用值域分块维护就可以</a:t>
            </a:r>
            <a:r>
              <a:rPr lang="en-US" altLang="zh-CN" sz="2400" dirty="0">
                <a:sym typeface="+mn-ea"/>
              </a:rPr>
              <a:t>O(1)</a:t>
            </a:r>
            <a:r>
              <a:rPr lang="zh-CN" altLang="en-US" sz="2400" dirty="0">
                <a:sym typeface="+mn-ea"/>
              </a:rPr>
              <a:t>知道每次转移的贡献了</a:t>
            </a:r>
            <a:endParaRPr lang="zh-CN" altLang="en-US" sz="2400" dirty="0"/>
          </a:p>
          <a:p>
            <a:r>
              <a:rPr lang="zh-CN" altLang="en-US" sz="2400" dirty="0">
                <a:sym typeface="+mn-ea"/>
              </a:rPr>
              <a:t>总复杂度</a:t>
            </a:r>
            <a:r>
              <a:rPr lang="en-US" altLang="zh-CN" sz="2400" dirty="0">
                <a:sym typeface="+mn-ea"/>
              </a:rPr>
              <a:t>O( </a:t>
            </a:r>
            <a:r>
              <a:rPr lang="en-US" altLang="zh-CN" sz="2400" dirty="0" err="1">
                <a:sym typeface="+mn-ea"/>
              </a:rPr>
              <a:t>nsqrt</a:t>
            </a:r>
            <a:r>
              <a:rPr lang="en-US" altLang="zh-CN" sz="2400" dirty="0">
                <a:sym typeface="+mn-ea"/>
              </a:rPr>
              <a:t>(m) )</a:t>
            </a:r>
            <a:endParaRPr lang="en-US" altLang="zh-CN" sz="2400" dirty="0">
              <a:sym typeface="+mn-ea"/>
            </a:endParaRPr>
          </a:p>
          <a:p>
            <a:r>
              <a:rPr lang="zh-CN" altLang="en-US" sz="2400" dirty="0">
                <a:solidFill>
                  <a:srgbClr val="FF0000"/>
                </a:solidFill>
                <a:sym typeface="+mn-ea"/>
              </a:rPr>
              <a:t>空间复杂度</a:t>
            </a:r>
            <a:r>
              <a:rPr lang="en-US" altLang="zh-CN" sz="2400" dirty="0">
                <a:solidFill>
                  <a:srgbClr val="FF0000"/>
                </a:solidFill>
                <a:sym typeface="+mn-ea"/>
              </a:rPr>
              <a:t>O( </a:t>
            </a:r>
            <a:r>
              <a:rPr lang="en-US" altLang="zh-CN" sz="2400" dirty="0" err="1">
                <a:solidFill>
                  <a:srgbClr val="FF0000"/>
                </a:solidFill>
                <a:sym typeface="+mn-ea"/>
              </a:rPr>
              <a:t>nsqrt</a:t>
            </a:r>
            <a:r>
              <a:rPr lang="en-US" altLang="zh-CN" sz="2400" dirty="0">
                <a:solidFill>
                  <a:srgbClr val="FF0000"/>
                </a:solidFill>
                <a:sym typeface="+mn-ea"/>
              </a:rPr>
              <a:t>(m) )</a:t>
            </a:r>
            <a:endParaRPr lang="en-US" altLang="zh-CN" sz="2400" dirty="0">
              <a:solidFill>
                <a:srgbClr val="FF0000"/>
              </a:solidFill>
              <a:sym typeface="+mn-ea"/>
            </a:endParaRPr>
          </a:p>
          <a:p>
            <a:endParaRPr lang="zh-CN" altLang="en-US" sz="2400" dirty="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Issue</a:t>
            </a:r>
            <a:endParaRPr lang="en-US" altLang="zh-CN"/>
          </a:p>
        </p:txBody>
      </p:sp>
      <p:sp>
        <p:nvSpPr>
          <p:cNvPr id="3" name="内容占位符 2"/>
          <p:cNvSpPr>
            <a:spLocks noGrp="1"/>
          </p:cNvSpPr>
          <p:nvPr>
            <p:ph idx="1"/>
          </p:nvPr>
        </p:nvSpPr>
        <p:spPr/>
        <p:txBody>
          <a:bodyPr>
            <a:normAutofit/>
          </a:bodyPr>
          <a:lstStyle/>
          <a:p>
            <a:r>
              <a:rPr lang="zh-CN" altLang="en-US" sz="2400" dirty="0"/>
              <a:t>由于要把莫队的过程整个离线下来</a:t>
            </a:r>
            <a:endParaRPr lang="zh-CN" altLang="en-US" sz="2400" dirty="0"/>
          </a:p>
          <a:p>
            <a:r>
              <a:rPr lang="zh-CN" altLang="en-US" sz="2400" dirty="0"/>
              <a:t>这个由于差分，所以自带</a:t>
            </a:r>
            <a:r>
              <a:rPr lang="en-US" altLang="zh-CN" sz="2400" dirty="0"/>
              <a:t>2</a:t>
            </a:r>
            <a:r>
              <a:rPr lang="zh-CN" altLang="en-US" sz="2400" dirty="0"/>
              <a:t>倍常数</a:t>
            </a:r>
            <a:endParaRPr lang="zh-CN" altLang="en-US" sz="2400" dirty="0"/>
          </a:p>
          <a:p>
            <a:r>
              <a:rPr lang="zh-CN" altLang="en-US" sz="2400" dirty="0"/>
              <a:t>又每次查询需要维护两个</a:t>
            </a:r>
            <a:r>
              <a:rPr lang="en-US" altLang="zh-CN" sz="2400" dirty="0" err="1"/>
              <a:t>int</a:t>
            </a:r>
            <a:r>
              <a:rPr lang="en-US" altLang="zh-CN" sz="2400" dirty="0"/>
              <a:t> ( n , m = 1e5 )</a:t>
            </a:r>
            <a:endParaRPr lang="en-US" altLang="zh-CN" sz="2400" dirty="0"/>
          </a:p>
          <a:p>
            <a:r>
              <a:rPr lang="zh-CN" altLang="en-US" sz="2400" dirty="0"/>
              <a:t>所以空间常数巨大（随机数据下都要</a:t>
            </a:r>
            <a:r>
              <a:rPr lang="en-US" altLang="zh-CN" sz="2400" dirty="0"/>
              <a:t>500MB</a:t>
            </a:r>
            <a:r>
              <a:rPr lang="zh-CN" altLang="en-US" sz="2400" dirty="0"/>
              <a:t>空间左右）</a:t>
            </a:r>
            <a:endParaRPr lang="zh-CN" altLang="en-US" sz="2400" dirty="0"/>
          </a:p>
          <a:p>
            <a:r>
              <a:rPr lang="zh-CN" altLang="en-US" sz="2400" dirty="0"/>
              <a:t>又由于寻址不连续，所以只是离线这一步就要花费巨大的时间</a:t>
            </a:r>
            <a:endParaRPr lang="zh-CN" altLang="en-US" sz="2400" dirty="0"/>
          </a:p>
          <a:p>
            <a:r>
              <a:rPr lang="zh-CN" altLang="en-US" sz="2400" dirty="0"/>
              <a:t>所以这是一个空间和时间都消耗很大的算法</a:t>
            </a:r>
            <a:endParaRPr lang="zh-CN" altLang="en-US" sz="2400"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Possibility</a:t>
            </a:r>
            <a:endParaRPr lang="en-US" altLang="zh-CN"/>
          </a:p>
        </p:txBody>
      </p:sp>
      <p:sp>
        <p:nvSpPr>
          <p:cNvPr id="3" name="内容占位符 2"/>
          <p:cNvSpPr>
            <a:spLocks noGrp="1"/>
          </p:cNvSpPr>
          <p:nvPr>
            <p:ph idx="1"/>
          </p:nvPr>
        </p:nvSpPr>
        <p:spPr/>
        <p:txBody>
          <a:bodyPr>
            <a:normAutofit/>
          </a:bodyPr>
          <a:lstStyle/>
          <a:p>
            <a:r>
              <a:rPr lang="zh-CN" altLang="en-US" sz="2800" dirty="0"/>
              <a:t>可不可以优化这个的空间呢？</a:t>
            </a:r>
            <a:endParaRPr lang="zh-CN" altLang="en-US" sz="2800" dirty="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Optimization</a:t>
            </a:r>
            <a:endParaRPr lang="en-US" altLang="zh-CN"/>
          </a:p>
        </p:txBody>
      </p:sp>
      <p:sp>
        <p:nvSpPr>
          <p:cNvPr id="3" name="内容占位符 2"/>
          <p:cNvSpPr>
            <a:spLocks noGrp="1"/>
          </p:cNvSpPr>
          <p:nvPr>
            <p:ph idx="1"/>
          </p:nvPr>
        </p:nvSpPr>
        <p:spPr/>
        <p:txBody>
          <a:bodyPr>
            <a:normAutofit/>
          </a:bodyPr>
          <a:lstStyle/>
          <a:p>
            <a:r>
              <a:rPr lang="zh-CN" altLang="en-US" sz="2800" dirty="0"/>
              <a:t>如果可以把空间优化至</a:t>
            </a:r>
            <a:r>
              <a:rPr lang="en-US" altLang="zh-CN" sz="2800" dirty="0"/>
              <a:t>O( n + m )</a:t>
            </a:r>
            <a:endParaRPr lang="en-US" altLang="zh-CN" sz="2800" dirty="0"/>
          </a:p>
          <a:p>
            <a:r>
              <a:rPr lang="zh-CN" altLang="en-US" sz="2800" dirty="0"/>
              <a:t>则一切问题都解决了</a:t>
            </a:r>
            <a:endParaRPr lang="zh-CN" altLang="en-US" sz="2800" dirty="0"/>
          </a:p>
          <a:p>
            <a:r>
              <a:rPr lang="zh-CN" altLang="en-US" sz="2800" dirty="0"/>
              <a:t>（时间消耗大的最大问题是空间太大导致内存访问代价过高引起的）</a:t>
            </a:r>
            <a:endParaRPr lang="zh-CN" altLang="en-US" sz="2800"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Optimization</a:t>
            </a:r>
            <a:endParaRPr lang="zh-CN" altLang="en-US"/>
          </a:p>
        </p:txBody>
      </p:sp>
      <p:sp>
        <p:nvSpPr>
          <p:cNvPr id="3" name="内容占位符 2"/>
          <p:cNvSpPr>
            <a:spLocks noGrp="1"/>
          </p:cNvSpPr>
          <p:nvPr>
            <p:ph idx="1"/>
          </p:nvPr>
        </p:nvSpPr>
        <p:spPr/>
        <p:txBody>
          <a:bodyPr>
            <a:normAutofit/>
          </a:bodyPr>
          <a:lstStyle/>
          <a:p>
            <a:r>
              <a:rPr lang="zh-CN" altLang="en-US" sz="2400" dirty="0"/>
              <a:t>深入挖掘这个莫队的性质</a:t>
            </a:r>
            <a:endParaRPr lang="zh-CN" altLang="en-US" sz="2400" dirty="0"/>
          </a:p>
          <a:p>
            <a:r>
              <a:rPr lang="zh-CN" altLang="en-US" sz="2400" dirty="0"/>
              <a:t>发现莫队只有</a:t>
            </a:r>
            <a:r>
              <a:rPr lang="en-US" altLang="zh-CN" sz="2400" dirty="0"/>
              <a:t>O( m )</a:t>
            </a:r>
            <a:r>
              <a:rPr lang="zh-CN" altLang="en-US" sz="2400" dirty="0"/>
              <a:t>次本质不同的询问：</a:t>
            </a:r>
            <a:endParaRPr lang="zh-CN" altLang="en-US" sz="2400" dirty="0"/>
          </a:p>
          <a:p>
            <a:r>
              <a:rPr lang="zh-CN" altLang="en-US" sz="2400" dirty="0">
                <a:sym typeface="+mn-ea"/>
              </a:rPr>
              <a:t>区间</a:t>
            </a:r>
            <a:r>
              <a:rPr lang="en-US" altLang="zh-CN" sz="2400" dirty="0">
                <a:sym typeface="+mn-ea"/>
              </a:rPr>
              <a:t>[l1,r1-1]</a:t>
            </a:r>
            <a:r>
              <a:rPr lang="zh-CN" altLang="en-US" sz="2400" dirty="0">
                <a:sym typeface="+mn-ea"/>
              </a:rPr>
              <a:t>内与</a:t>
            </a:r>
            <a:r>
              <a:rPr lang="en-US" altLang="zh-CN" sz="2400" dirty="0">
                <a:sym typeface="+mn-ea"/>
              </a:rPr>
              <a:t>a[r1]</a:t>
            </a:r>
            <a:r>
              <a:rPr lang="zh-CN" altLang="en-US" sz="2400" dirty="0">
                <a:sym typeface="+mn-ea"/>
              </a:rPr>
              <a:t>有关的一个信息</a:t>
            </a:r>
            <a:endParaRPr lang="zh-CN" altLang="en-US" sz="2400" dirty="0">
              <a:sym typeface="+mn-ea"/>
            </a:endParaRPr>
          </a:p>
          <a:p>
            <a:r>
              <a:rPr lang="zh-CN" altLang="en-US" sz="2400" dirty="0">
                <a:sym typeface="+mn-ea"/>
              </a:rPr>
              <a:t>区间</a:t>
            </a:r>
            <a:r>
              <a:rPr lang="en-US" altLang="zh-CN" sz="2400" dirty="0">
                <a:sym typeface="+mn-ea"/>
              </a:rPr>
              <a:t>[l1,r1-2]</a:t>
            </a:r>
            <a:r>
              <a:rPr lang="zh-CN" altLang="en-US" sz="2400" dirty="0">
                <a:sym typeface="+mn-ea"/>
              </a:rPr>
              <a:t>内与</a:t>
            </a:r>
            <a:r>
              <a:rPr lang="en-US" altLang="zh-CN" sz="2400" dirty="0">
                <a:sym typeface="+mn-ea"/>
              </a:rPr>
              <a:t>a[r1-1]</a:t>
            </a:r>
            <a:r>
              <a:rPr lang="zh-CN" altLang="en-US" sz="2400" dirty="0">
                <a:sym typeface="+mn-ea"/>
              </a:rPr>
              <a:t>有关的一个信息</a:t>
            </a:r>
            <a:endParaRPr lang="zh-CN" altLang="en-US" sz="2400" dirty="0"/>
          </a:p>
          <a:p>
            <a:r>
              <a:rPr lang="zh-CN" altLang="en-US" sz="2400" dirty="0">
                <a:sym typeface="+mn-ea"/>
              </a:rPr>
              <a:t>区间</a:t>
            </a:r>
            <a:r>
              <a:rPr lang="en-US" altLang="zh-CN" sz="2400" dirty="0">
                <a:sym typeface="+mn-ea"/>
              </a:rPr>
              <a:t>[l1,r1-3]</a:t>
            </a:r>
            <a:r>
              <a:rPr lang="zh-CN" altLang="en-US" sz="2400" dirty="0">
                <a:sym typeface="+mn-ea"/>
              </a:rPr>
              <a:t>内与</a:t>
            </a:r>
            <a:r>
              <a:rPr lang="en-US" altLang="zh-CN" sz="2400" dirty="0">
                <a:sym typeface="+mn-ea"/>
              </a:rPr>
              <a:t>a[r1-2]</a:t>
            </a:r>
            <a:r>
              <a:rPr lang="zh-CN" altLang="en-US" sz="2400" dirty="0">
                <a:sym typeface="+mn-ea"/>
              </a:rPr>
              <a:t>有关的一个信息</a:t>
            </a:r>
            <a:endParaRPr lang="zh-CN" altLang="en-US" sz="2400" dirty="0">
              <a:sym typeface="+mn-ea"/>
            </a:endParaRPr>
          </a:p>
          <a:p>
            <a:r>
              <a:rPr lang="en-US" altLang="zh-CN" sz="2400" dirty="0">
                <a:sym typeface="+mn-ea"/>
              </a:rPr>
              <a:t>......</a:t>
            </a:r>
            <a:endParaRPr lang="en-US" altLang="zh-CN" sz="2400" dirty="0">
              <a:sym typeface="+mn-ea"/>
            </a:endParaRPr>
          </a:p>
          <a:p>
            <a:r>
              <a:rPr lang="zh-CN" altLang="en-US" sz="2400" dirty="0">
                <a:sym typeface="+mn-ea"/>
              </a:rPr>
              <a:t>区间</a:t>
            </a:r>
            <a:r>
              <a:rPr lang="en-US" altLang="zh-CN" sz="2400" dirty="0">
                <a:sym typeface="+mn-ea"/>
              </a:rPr>
              <a:t>[l1+1,r1]</a:t>
            </a:r>
            <a:r>
              <a:rPr lang="zh-CN" altLang="en-US" sz="2400" dirty="0">
                <a:sym typeface="+mn-ea"/>
              </a:rPr>
              <a:t>内与</a:t>
            </a:r>
            <a:r>
              <a:rPr lang="en-US" altLang="zh-CN" sz="2400" dirty="0">
                <a:sym typeface="+mn-ea"/>
              </a:rPr>
              <a:t>a[l1]</a:t>
            </a:r>
            <a:r>
              <a:rPr lang="zh-CN" altLang="en-US" sz="2400" dirty="0">
                <a:sym typeface="+mn-ea"/>
              </a:rPr>
              <a:t>有关的一个信息</a:t>
            </a:r>
            <a:endParaRPr lang="zh-CN" altLang="en-US" sz="2400" dirty="0">
              <a:sym typeface="+mn-ea"/>
            </a:endParaRPr>
          </a:p>
          <a:p>
            <a:r>
              <a:rPr lang="zh-CN" altLang="en-US" sz="2400" dirty="0">
                <a:sym typeface="+mn-ea"/>
              </a:rPr>
              <a:t>区间</a:t>
            </a:r>
            <a:r>
              <a:rPr lang="en-US" altLang="zh-CN" sz="2400" dirty="0">
                <a:sym typeface="+mn-ea"/>
              </a:rPr>
              <a:t>[l1+2,r1]</a:t>
            </a:r>
            <a:r>
              <a:rPr lang="zh-CN" altLang="en-US" sz="2400" dirty="0">
                <a:sym typeface="+mn-ea"/>
              </a:rPr>
              <a:t>内与</a:t>
            </a:r>
            <a:r>
              <a:rPr lang="en-US" altLang="zh-CN" sz="2400" dirty="0">
                <a:sym typeface="+mn-ea"/>
              </a:rPr>
              <a:t>a[l1+1]</a:t>
            </a:r>
            <a:r>
              <a:rPr lang="zh-CN" altLang="en-US" sz="2400" dirty="0">
                <a:sym typeface="+mn-ea"/>
              </a:rPr>
              <a:t>有关的一个信息</a:t>
            </a:r>
            <a:endParaRPr lang="zh-CN" altLang="en-US" sz="2400" dirty="0"/>
          </a:p>
          <a:p>
            <a:r>
              <a:rPr lang="zh-CN" altLang="en-US" sz="2400" dirty="0">
                <a:sym typeface="+mn-ea"/>
              </a:rPr>
              <a:t>区间</a:t>
            </a:r>
            <a:r>
              <a:rPr lang="en-US" altLang="zh-CN" sz="2400" dirty="0">
                <a:sym typeface="+mn-ea"/>
              </a:rPr>
              <a:t>[l1+3,r1]</a:t>
            </a:r>
            <a:r>
              <a:rPr lang="zh-CN" altLang="en-US" sz="2400" dirty="0">
                <a:sym typeface="+mn-ea"/>
              </a:rPr>
              <a:t>内与</a:t>
            </a:r>
            <a:r>
              <a:rPr lang="en-US" altLang="zh-CN" sz="2400" dirty="0">
                <a:sym typeface="+mn-ea"/>
              </a:rPr>
              <a:t>a[l1+2]</a:t>
            </a:r>
            <a:r>
              <a:rPr lang="zh-CN" altLang="en-US" sz="2400" dirty="0">
                <a:sym typeface="+mn-ea"/>
              </a:rPr>
              <a:t>有关的一个信息</a:t>
            </a:r>
            <a:endParaRPr lang="zh-CN" altLang="en-US" sz="2400" dirty="0">
              <a:sym typeface="+mn-ea"/>
            </a:endParaRPr>
          </a:p>
          <a:p>
            <a:r>
              <a:rPr lang="en-US" altLang="zh-CN" sz="2400" dirty="0">
                <a:sym typeface="+mn-ea"/>
              </a:rPr>
              <a:t>......</a:t>
            </a:r>
            <a:endParaRPr lang="en-US" altLang="zh-CN" sz="2400" dirty="0">
              <a:sym typeface="+mn-ea"/>
            </a:endParaRPr>
          </a:p>
          <a:p>
            <a:endParaRPr lang="zh-CN" altLang="en-US" sz="2400" dirty="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Optimization</a:t>
            </a:r>
            <a:endParaRPr lang="en-US" altLang="zh-CN"/>
          </a:p>
        </p:txBody>
      </p:sp>
      <p:sp>
        <p:nvSpPr>
          <p:cNvPr id="3" name="内容占位符 2"/>
          <p:cNvSpPr>
            <a:spLocks noGrp="1"/>
          </p:cNvSpPr>
          <p:nvPr>
            <p:ph idx="1"/>
          </p:nvPr>
        </p:nvSpPr>
        <p:spPr/>
        <p:txBody>
          <a:bodyPr>
            <a:normAutofit/>
          </a:bodyPr>
          <a:lstStyle/>
          <a:p>
            <a:r>
              <a:rPr lang="zh-CN" altLang="en-US" sz="2400" dirty="0"/>
              <a:t>这个明显很有规律</a:t>
            </a:r>
            <a:endParaRPr lang="zh-CN" altLang="en-US" sz="2400" dirty="0"/>
          </a:p>
          <a:p>
            <a:r>
              <a:rPr lang="zh-CN" altLang="en-US" sz="2400" dirty="0"/>
              <a:t>可以针对莫队的</a:t>
            </a:r>
            <a:r>
              <a:rPr lang="en-US" altLang="zh-CN" sz="2400" dirty="0"/>
              <a:t>4</a:t>
            </a:r>
            <a:r>
              <a:rPr lang="zh-CN" altLang="en-US" sz="2400" dirty="0"/>
              <a:t>种转移推一下其贡献</a:t>
            </a:r>
            <a:endParaRPr lang="zh-CN" altLang="en-US" sz="2400" dirty="0"/>
          </a:p>
          <a:p>
            <a:r>
              <a:rPr lang="zh-CN" altLang="en-US" sz="2400" dirty="0"/>
              <a:t>发现有</a:t>
            </a:r>
            <a:r>
              <a:rPr lang="en-US" altLang="zh-CN" sz="2400" dirty="0"/>
              <a:t>6</a:t>
            </a:r>
            <a:r>
              <a:rPr lang="zh-CN" altLang="en-US" sz="2400" dirty="0"/>
              <a:t>种贡献：</a:t>
            </a:r>
            <a:endParaRPr lang="zh-CN" altLang="en-US" sz="2400" dirty="0"/>
          </a:p>
          <a:p>
            <a:r>
              <a:rPr lang="en-US" altLang="zh-CN" sz="2400" dirty="0"/>
              <a:t>+/-</a:t>
            </a:r>
            <a:r>
              <a:rPr lang="zh-CN" altLang="en-US" sz="2400" dirty="0"/>
              <a:t>前缀</a:t>
            </a:r>
            <a:r>
              <a:rPr lang="en-US" altLang="zh-CN" sz="2400" dirty="0"/>
              <a:t>x</a:t>
            </a:r>
            <a:r>
              <a:rPr lang="zh-CN" altLang="en-US" sz="2400" dirty="0"/>
              <a:t>内序列区间为</a:t>
            </a:r>
            <a:r>
              <a:rPr lang="en-US" altLang="zh-CN" sz="2400" dirty="0"/>
              <a:t>[</a:t>
            </a:r>
            <a:r>
              <a:rPr lang="en-US" altLang="zh-CN" sz="2400" dirty="0" err="1"/>
              <a:t>l,r</a:t>
            </a:r>
            <a:r>
              <a:rPr lang="en-US" altLang="zh-CN" sz="2400" dirty="0"/>
              <a:t>]</a:t>
            </a:r>
            <a:r>
              <a:rPr lang="zh-CN" altLang="en-US" sz="2400" dirty="0"/>
              <a:t>的所有数的贡献</a:t>
            </a:r>
            <a:endParaRPr lang="zh-CN" altLang="en-US" sz="2400" dirty="0"/>
          </a:p>
          <a:p>
            <a:r>
              <a:rPr lang="en-US" altLang="zh-CN" sz="2400" dirty="0"/>
              <a:t>+/-</a:t>
            </a:r>
            <a:r>
              <a:rPr lang="zh-CN" altLang="en-US" sz="2400" dirty="0"/>
              <a:t>前缀</a:t>
            </a:r>
            <a:r>
              <a:rPr lang="en-US" altLang="zh-CN" sz="2400" dirty="0"/>
              <a:t>[</a:t>
            </a:r>
            <a:r>
              <a:rPr lang="en-US" altLang="zh-CN" sz="2400" dirty="0" err="1"/>
              <a:t>l,r</a:t>
            </a:r>
            <a:r>
              <a:rPr lang="en-US" altLang="zh-CN" sz="2400" dirty="0"/>
              <a:t>]</a:t>
            </a:r>
            <a:r>
              <a:rPr lang="zh-CN" altLang="en-US" sz="2400" dirty="0"/>
              <a:t>内其右边</a:t>
            </a:r>
            <a:r>
              <a:rPr lang="en-US" altLang="zh-CN" sz="2400" dirty="0"/>
              <a:t>+1</a:t>
            </a:r>
            <a:r>
              <a:rPr lang="zh-CN" altLang="en-US" sz="2400" dirty="0"/>
              <a:t>位置的数的贡献</a:t>
            </a:r>
            <a:endParaRPr lang="zh-CN" altLang="en-US" sz="2400" dirty="0"/>
          </a:p>
          <a:p>
            <a:r>
              <a:rPr lang="en-US" altLang="zh-CN" sz="2400" dirty="0"/>
              <a:t>+/-</a:t>
            </a:r>
            <a:r>
              <a:rPr lang="zh-CN" altLang="en-US" sz="2400" dirty="0"/>
              <a:t>前缀</a:t>
            </a:r>
            <a:r>
              <a:rPr lang="en-US" altLang="zh-CN" sz="2400" dirty="0"/>
              <a:t>[</a:t>
            </a:r>
            <a:r>
              <a:rPr lang="en-US" altLang="zh-CN" sz="2400" dirty="0" err="1"/>
              <a:t>l,r</a:t>
            </a:r>
            <a:r>
              <a:rPr lang="en-US" altLang="zh-CN" sz="2400" dirty="0"/>
              <a:t>]</a:t>
            </a:r>
            <a:r>
              <a:rPr lang="zh-CN" altLang="en-US" sz="2400" dirty="0"/>
              <a:t>内其自己的贡献</a:t>
            </a:r>
            <a:endParaRPr lang="zh-CN" altLang="en-US" sz="2400" dirty="0"/>
          </a:p>
          <a:p>
            <a:endParaRPr lang="zh-CN" altLang="en-US" sz="2400" dirty="0"/>
          </a:p>
          <a:p>
            <a:r>
              <a:rPr lang="zh-CN" altLang="en-US" sz="2400" dirty="0"/>
              <a:t>第一种可以直接在每个地方开个</a:t>
            </a:r>
            <a:r>
              <a:rPr lang="en-US" altLang="zh-CN" sz="2400" dirty="0"/>
              <a:t>vector</a:t>
            </a:r>
            <a:r>
              <a:rPr lang="zh-CN" altLang="en-US" sz="2400" dirty="0"/>
              <a:t>，然后</a:t>
            </a:r>
            <a:r>
              <a:rPr lang="en-US" altLang="zh-CN" sz="2400" dirty="0" err="1"/>
              <a:t>push_back</a:t>
            </a:r>
            <a:r>
              <a:rPr lang="zh-CN" altLang="en-US" sz="2400" dirty="0"/>
              <a:t>一个</a:t>
            </a:r>
            <a:r>
              <a:rPr lang="en-US" altLang="zh-CN" sz="2400" dirty="0"/>
              <a:t>pair</a:t>
            </a:r>
            <a:r>
              <a:rPr lang="zh-CN" altLang="en-US" sz="2400" dirty="0"/>
              <a:t>表示区间来实现</a:t>
            </a:r>
            <a:endParaRPr lang="zh-CN" altLang="en-US" sz="2400" dirty="0"/>
          </a:p>
          <a:p>
            <a:r>
              <a:rPr lang="zh-CN" altLang="en-US" sz="2400" dirty="0"/>
              <a:t>后面两种可以通过打差分标记来实现</a:t>
            </a:r>
            <a:endParaRPr lang="zh-CN" altLang="en-US" sz="24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Notice</a:t>
            </a:r>
            <a:endParaRPr lang="en-US" altLang="zh-CN"/>
          </a:p>
        </p:txBody>
      </p:sp>
      <p:sp>
        <p:nvSpPr>
          <p:cNvPr id="3" name="内容占位符 2"/>
          <p:cNvSpPr>
            <a:spLocks noGrp="1"/>
          </p:cNvSpPr>
          <p:nvPr>
            <p:ph idx="1"/>
          </p:nvPr>
        </p:nvSpPr>
        <p:spPr/>
        <p:txBody>
          <a:bodyPr>
            <a:normAutofit/>
          </a:bodyPr>
          <a:lstStyle/>
          <a:p>
            <a:r>
              <a:rPr lang="zh-CN" altLang="en-US" sz="2800" dirty="0" smtClean="0"/>
              <a:t>这是莫队二次离线的一种写法</a:t>
            </a:r>
            <a:endParaRPr lang="en-US" altLang="zh-CN" sz="2800" dirty="0" smtClean="0"/>
          </a:p>
          <a:p>
            <a:r>
              <a:rPr lang="zh-CN" altLang="en-US" sz="2800" dirty="0" smtClean="0"/>
              <a:t>这个算法有很多种实现方法，因为可以将询问再次差分</a:t>
            </a:r>
            <a:endParaRPr lang="en-US" altLang="zh-CN" sz="2800" dirty="0" smtClean="0"/>
          </a:p>
          <a:p>
            <a:r>
              <a:rPr lang="zh-CN" altLang="en-US" sz="2800" dirty="0" smtClean="0"/>
              <a:t>不同的写法常数差距较大（插入和查询次数可能有*</a:t>
            </a:r>
            <a:r>
              <a:rPr lang="en-US" altLang="zh-CN" sz="2800" dirty="0" smtClean="0"/>
              <a:t>/2</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Efficiency</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55576" y="1556792"/>
            <a:ext cx="7403345" cy="452596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Advantage</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Splay</a:t>
            </a:r>
            <a:r>
              <a:rPr lang="zh-CN" altLang="en-US" sz="2800" dirty="0" smtClean="0"/>
              <a:t>用来维护序列还是比较好写的，用来维护名次树感觉不好写</a:t>
            </a:r>
            <a:endParaRPr lang="en-US" altLang="zh-CN" sz="2800" dirty="0" smtClean="0"/>
          </a:p>
          <a:p>
            <a:r>
              <a:rPr lang="zh-CN" altLang="en-US" sz="2800" dirty="0" smtClean="0"/>
              <a:t>由于自适应性，</a:t>
            </a:r>
            <a:r>
              <a:rPr lang="en-US" altLang="zh-CN" sz="2800" dirty="0" smtClean="0"/>
              <a:t>splay</a:t>
            </a:r>
            <a:r>
              <a:rPr lang="zh-CN" altLang="en-US" sz="2800" dirty="0" smtClean="0"/>
              <a:t>不需要特殊的技巧就可以高效启发式合并，还可以高效实现</a:t>
            </a:r>
            <a:r>
              <a:rPr lang="en-US" altLang="zh-CN" sz="2800" dirty="0" smtClean="0"/>
              <a:t>LCT</a:t>
            </a:r>
            <a:r>
              <a:rPr lang="zh-CN" altLang="en-US" sz="2800" dirty="0" smtClean="0"/>
              <a:t>（</a:t>
            </a:r>
            <a:r>
              <a:rPr lang="en-US" altLang="zh-CN" sz="2800" dirty="0" smtClean="0"/>
              <a:t>STT</a:t>
            </a:r>
            <a:r>
              <a:rPr lang="zh-CN" altLang="en-US" sz="2800" dirty="0" smtClean="0"/>
              <a:t>）等动态树</a:t>
            </a:r>
            <a:endParaRPr lang="zh-CN" altLang="en-US" sz="2800"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复杂的分块问题</a:t>
            </a:r>
            <a:endParaRPr lang="zh-CN" altLang="en-US"/>
          </a:p>
        </p:txBody>
      </p:sp>
      <p:sp>
        <p:nvSpPr>
          <p:cNvPr id="3" name="内容占位符 2"/>
          <p:cNvSpPr>
            <a:spLocks noGrp="1"/>
          </p:cNvSpPr>
          <p:nvPr>
            <p:ph idx="1"/>
          </p:nvPr>
        </p:nvSpPr>
        <p:spPr/>
        <p:txBody>
          <a:bodyPr/>
          <a:p>
            <a:r>
              <a:rPr lang="zh-CN" altLang="en-US"/>
              <a:t>我觉得讲不到这里，大家有闲心看看</a:t>
            </a:r>
            <a:r>
              <a:rPr lang="en-US" altLang="zh-CN"/>
              <a:t>ppt</a:t>
            </a:r>
            <a:r>
              <a:rPr lang="zh-CN" altLang="en-US"/>
              <a:t>吧</a:t>
            </a:r>
            <a:endParaRPr lang="zh-CN" alt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a:t>未来日记</a:t>
            </a:r>
            <a:endParaRPr lang="zh-CN" altLang="en-US" dirty="0"/>
          </a:p>
        </p:txBody>
      </p:sp>
      <p:sp>
        <p:nvSpPr>
          <p:cNvPr id="3" name="内容占位符 2"/>
          <p:cNvSpPr>
            <a:spLocks noGrp="1"/>
          </p:cNvSpPr>
          <p:nvPr>
            <p:ph idx="1"/>
          </p:nvPr>
        </p:nvSpPr>
        <p:spPr/>
        <p:txBody>
          <a:bodyPr/>
          <a:lstStyle/>
          <a:p>
            <a:r>
              <a:rPr lang="zh-CN" altLang="en-US" dirty="0" smtClean="0"/>
              <a:t>最初分块</a:t>
            </a:r>
            <a:endParaRPr lang="en-US" altLang="zh-CN" dirty="0" smtClean="0"/>
          </a:p>
          <a:p>
            <a:r>
              <a:rPr lang="en-US" altLang="zh-CN" dirty="0" smtClean="0"/>
              <a:t>2017 Multi-University Training Contest 4 M</a:t>
            </a:r>
            <a:endParaRPr lang="en-US" altLang="zh-CN" dirty="0" smtClean="0"/>
          </a:p>
          <a:p>
            <a:endParaRPr lang="en-US" altLang="zh-CN" dirty="0" smtClean="0"/>
          </a:p>
          <a:p>
            <a:r>
              <a:rPr lang="zh-CN" altLang="en-US" dirty="0" smtClean="0"/>
              <a:t>给你一个序列</a:t>
            </a:r>
            <a:endParaRPr lang="zh-CN" altLang="en-US" dirty="0" smtClean="0"/>
          </a:p>
          <a:p>
            <a:r>
              <a:rPr lang="en-US" altLang="zh-CN" dirty="0" smtClean="0"/>
              <a:t>1.</a:t>
            </a:r>
            <a:r>
              <a:rPr lang="zh-CN" altLang="en-US" dirty="0" smtClean="0"/>
              <a:t>区间所有</a:t>
            </a:r>
            <a:r>
              <a:rPr lang="en-US" altLang="zh-CN" dirty="0" smtClean="0"/>
              <a:t>x</a:t>
            </a:r>
            <a:r>
              <a:rPr lang="zh-CN" altLang="en-US" dirty="0" smtClean="0"/>
              <a:t>变成</a:t>
            </a:r>
            <a:r>
              <a:rPr lang="en-US" altLang="zh-CN" dirty="0" smtClean="0"/>
              <a:t>y </a:t>
            </a:r>
            <a:endParaRPr lang="en-US" altLang="zh-CN" dirty="0" smtClean="0"/>
          </a:p>
          <a:p>
            <a:r>
              <a:rPr lang="en-US" altLang="zh-CN" dirty="0" smtClean="0"/>
              <a:t>2.</a:t>
            </a:r>
            <a:r>
              <a:rPr lang="zh-CN" altLang="en-US" dirty="0" smtClean="0"/>
              <a:t>区间</a:t>
            </a:r>
            <a:r>
              <a:rPr lang="en-US" altLang="zh-CN" dirty="0" err="1" smtClean="0"/>
              <a:t>kth</a:t>
            </a:r>
            <a:r>
              <a:rPr lang="en-US" altLang="zh-CN" dirty="0" smtClean="0"/>
              <a:t> </a:t>
            </a:r>
            <a:endParaRPr lang="zh-CN" altLang="en-US" dirty="0" smtClean="0"/>
          </a:p>
          <a:p>
            <a:endParaRPr lang="zh-CN" alt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未来日记</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8-9/11</a:t>
            </a:r>
            <a:endParaRPr lang="zh-CN" altLang="en-US" dirty="0" smtClean="0"/>
          </a:p>
          <a:p>
            <a:endParaRPr lang="zh-CN"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90000" lnSpcReduction="10000"/>
          </a:bodyPr>
          <a:lstStyle/>
          <a:p>
            <a:r>
              <a:rPr lang="zh-CN" altLang="en-US" dirty="0" smtClean="0"/>
              <a:t>先考虑如何求区间第</a:t>
            </a:r>
            <a:r>
              <a:rPr lang="en-US" altLang="zh-CN" dirty="0" smtClean="0"/>
              <a:t>k</a:t>
            </a:r>
            <a:r>
              <a:rPr lang="zh-CN" altLang="en-US" dirty="0" smtClean="0"/>
              <a:t>小值。对序列和权值都进行分块，设</a:t>
            </a:r>
            <a:r>
              <a:rPr lang="en-US" altLang="zh-CN" dirty="0" err="1" smtClean="0"/>
              <a:t>bi,j</a:t>
            </a:r>
            <a:r>
              <a:rPr lang="zh-CN" altLang="en-US" dirty="0" smtClean="0"/>
              <a:t>表示前</a:t>
            </a:r>
            <a:r>
              <a:rPr lang="en-US" altLang="zh-CN" dirty="0" smtClean="0"/>
              <a:t>j</a:t>
            </a:r>
            <a:r>
              <a:rPr lang="zh-CN" altLang="en-US" dirty="0" smtClean="0"/>
              <a:t>块中权值在</a:t>
            </a:r>
            <a:r>
              <a:rPr lang="en-US" altLang="zh-CN" dirty="0" err="1" smtClean="0"/>
              <a:t>i</a:t>
            </a:r>
            <a:r>
              <a:rPr lang="zh-CN" altLang="en-US" dirty="0" smtClean="0"/>
              <a:t>块内的数字个数，</a:t>
            </a:r>
            <a:r>
              <a:rPr lang="en-US" altLang="zh-CN" dirty="0" err="1" smtClean="0"/>
              <a:t>ci,j</a:t>
            </a:r>
            <a:r>
              <a:rPr lang="zh-CN" altLang="en-US" dirty="0" smtClean="0"/>
              <a:t>表示前</a:t>
            </a:r>
            <a:r>
              <a:rPr lang="en-US" altLang="zh-CN" dirty="0" smtClean="0"/>
              <a:t>j</a:t>
            </a:r>
            <a:r>
              <a:rPr lang="zh-CN" altLang="en-US" dirty="0" smtClean="0"/>
              <a:t>块中数字</a:t>
            </a:r>
            <a:r>
              <a:rPr lang="en-US" altLang="zh-CN" dirty="0" err="1" smtClean="0"/>
              <a:t>i</a:t>
            </a:r>
            <a:r>
              <a:rPr lang="zh-CN" altLang="en-US" dirty="0" smtClean="0"/>
              <a:t>的出现次数。那么对于一个询问</a:t>
            </a:r>
            <a:r>
              <a:rPr lang="en-US" altLang="zh-CN" dirty="0" smtClean="0"/>
              <a:t>[</a:t>
            </a:r>
            <a:r>
              <a:rPr lang="en-US" altLang="zh-CN" dirty="0" err="1" smtClean="0"/>
              <a:t>l,r</a:t>
            </a:r>
            <a:r>
              <a:rPr lang="en-US" altLang="zh-CN" dirty="0" smtClean="0"/>
              <a:t>]</a:t>
            </a:r>
            <a:r>
              <a:rPr lang="zh-CN" altLang="en-US" dirty="0" smtClean="0"/>
              <a:t>，首先将零碎部分的贡献加入到临时值域分块数组</a:t>
            </a:r>
            <a:r>
              <a:rPr lang="en-US" altLang="zh-CN" dirty="0" err="1" smtClean="0"/>
              <a:t>tb</a:t>
            </a:r>
            <a:r>
              <a:rPr lang="zh-CN" altLang="en-US" dirty="0" smtClean="0"/>
              <a:t>和</a:t>
            </a:r>
            <a:r>
              <a:rPr lang="en-US" altLang="zh-CN" dirty="0" err="1" smtClean="0"/>
              <a:t>tc</a:t>
            </a:r>
            <a:r>
              <a:rPr lang="zh-CN" altLang="en-US" dirty="0" smtClean="0"/>
              <a:t>中，然后枚举答案位于哪一块，确定位于哪一块之后再暴力枚举答案即可在</a:t>
            </a:r>
            <a:r>
              <a:rPr lang="en-US" altLang="zh-CN" dirty="0" smtClean="0"/>
              <a:t>O( </a:t>
            </a:r>
            <a:r>
              <a:rPr lang="en-US" altLang="zh-CN" dirty="0" err="1" smtClean="0"/>
              <a:t>sqrtn</a:t>
            </a:r>
            <a:r>
              <a:rPr lang="en-US" altLang="zh-CN" dirty="0" smtClean="0"/>
              <a:t> )</a:t>
            </a:r>
            <a:r>
              <a:rPr lang="zh-CN" altLang="en-US" dirty="0" smtClean="0"/>
              <a:t>的时间内求出区间第</a:t>
            </a:r>
            <a:r>
              <a:rPr lang="en-US" altLang="zh-CN" dirty="0" smtClean="0"/>
              <a:t>k</a:t>
            </a:r>
            <a:r>
              <a:rPr lang="zh-CN" altLang="en-US" dirty="0" smtClean="0"/>
              <a:t>小值。</a:t>
            </a:r>
            <a:endParaRPr lang="en-US" altLang="zh-CN" dirty="0" smtClean="0"/>
          </a:p>
          <a:p>
            <a:r>
              <a:rPr lang="zh-CN" altLang="en-US" dirty="0" smtClean="0"/>
              <a:t>这个做法类似于在可持久化</a:t>
            </a:r>
            <a:r>
              <a:rPr lang="en-US" altLang="zh-CN" dirty="0" err="1" smtClean="0"/>
              <a:t>Trie</a:t>
            </a:r>
            <a:r>
              <a:rPr lang="zh-CN" altLang="en-US" dirty="0" smtClean="0"/>
              <a:t>上一起二分来查询区间</a:t>
            </a:r>
            <a:r>
              <a:rPr lang="en-US" altLang="zh-CN" dirty="0" err="1" smtClean="0"/>
              <a:t>kth</a:t>
            </a:r>
            <a:r>
              <a:rPr lang="zh-CN" altLang="en-US" dirty="0" smtClean="0"/>
              <a:t>，不过是在分块结构上一起跑来进行查询。</a:t>
            </a:r>
            <a:endParaRPr lang="zh-CN" altLang="en-US" dirty="0" smtClean="0"/>
          </a:p>
          <a:p>
            <a:endParaRPr lang="zh-CN" altLang="en-US" dirty="0" smtClean="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dirty="0" smtClean="0"/>
              <a:t>接着考虑如何实现区间</a:t>
            </a:r>
            <a:r>
              <a:rPr lang="en-US" altLang="zh-CN" dirty="0" smtClean="0"/>
              <a:t>[</a:t>
            </a:r>
            <a:r>
              <a:rPr lang="en-US" altLang="zh-CN" dirty="0" err="1" smtClean="0"/>
              <a:t>l,r</a:t>
            </a:r>
            <a:r>
              <a:rPr lang="en-US" altLang="zh-CN" dirty="0"/>
              <a:t>]</a:t>
            </a:r>
            <a:r>
              <a:rPr lang="zh-CN" altLang="en-US" dirty="0" smtClean="0"/>
              <a:t>内</a:t>
            </a:r>
            <a:r>
              <a:rPr lang="en-US" altLang="zh-CN" dirty="0" smtClean="0"/>
              <a:t>x</a:t>
            </a:r>
            <a:r>
              <a:rPr lang="zh-CN" altLang="en-US" dirty="0" smtClean="0"/>
              <a:t>变成</a:t>
            </a:r>
            <a:r>
              <a:rPr lang="en-US" altLang="zh-CN" dirty="0" smtClean="0"/>
              <a:t>y</a:t>
            </a:r>
            <a:r>
              <a:rPr lang="zh-CN" altLang="en-US" dirty="0" smtClean="0"/>
              <a:t>的功能。显然对于零碎的两块，可以直接暴力重构整块。对于中间的每个整块，如果某一块不含</a:t>
            </a:r>
            <a:r>
              <a:rPr lang="en-US" altLang="zh-CN" dirty="0" smtClean="0"/>
              <a:t>x</a:t>
            </a:r>
            <a:r>
              <a:rPr lang="zh-CN" altLang="en-US" dirty="0" smtClean="0"/>
              <a:t>，那么无视这一块；否则如果这一块不含</a:t>
            </a:r>
            <a:r>
              <a:rPr lang="en-US" altLang="zh-CN" dirty="0" smtClean="0"/>
              <a:t>y</a:t>
            </a:r>
            <a:r>
              <a:rPr lang="zh-CN" altLang="en-US" dirty="0" smtClean="0"/>
              <a:t>，那么只需要将</a:t>
            </a:r>
            <a:r>
              <a:rPr lang="en-US" altLang="zh-CN" dirty="0" smtClean="0"/>
              <a:t>x</a:t>
            </a:r>
            <a:r>
              <a:rPr lang="zh-CN" altLang="en-US" dirty="0" smtClean="0"/>
              <a:t>映射成</a:t>
            </a:r>
            <a:r>
              <a:rPr lang="en-US" altLang="zh-CN" dirty="0" smtClean="0"/>
              <a:t>y</a:t>
            </a:r>
            <a:r>
              <a:rPr lang="zh-CN" altLang="en-US" dirty="0" smtClean="0"/>
              <a:t>；否则这一块既有</a:t>
            </a:r>
            <a:r>
              <a:rPr lang="en-US" altLang="zh-CN" dirty="0" smtClean="0"/>
              <a:t>x</a:t>
            </a:r>
            <a:r>
              <a:rPr lang="zh-CN" altLang="en-US" dirty="0" smtClean="0"/>
              <a:t>又有</a:t>
            </a:r>
            <a:r>
              <a:rPr lang="en-US" altLang="zh-CN" dirty="0" smtClean="0"/>
              <a:t>y</a:t>
            </a:r>
            <a:r>
              <a:rPr lang="zh-CN" altLang="en-US" dirty="0" smtClean="0"/>
              <a:t>，这意味着</a:t>
            </a:r>
            <a:r>
              <a:rPr lang="en-US" altLang="zh-CN" dirty="0" smtClean="0"/>
              <a:t>x</a:t>
            </a:r>
            <a:r>
              <a:rPr lang="zh-CN" altLang="en-US" dirty="0" smtClean="0"/>
              <a:t>与</a:t>
            </a:r>
            <a:r>
              <a:rPr lang="en-US" altLang="zh-CN" dirty="0" smtClean="0"/>
              <a:t>y</a:t>
            </a:r>
            <a:r>
              <a:rPr lang="zh-CN" altLang="en-US" dirty="0" smtClean="0"/>
              <a:t>之间发生了合并，不妨直接暴力重构整块。因为有</a:t>
            </a:r>
            <a:r>
              <a:rPr lang="en-US" altLang="zh-CN" dirty="0" smtClean="0"/>
              <a:t>c</a:t>
            </a:r>
            <a:r>
              <a:rPr lang="zh-CN" altLang="en-US" dirty="0" smtClean="0"/>
              <a:t>数组，我们可以在</a:t>
            </a:r>
            <a:r>
              <a:rPr lang="en-US" altLang="zh-CN" dirty="0" smtClean="0"/>
              <a:t>O(1)</a:t>
            </a:r>
            <a:r>
              <a:rPr lang="zh-CN" altLang="en-US" dirty="0" smtClean="0"/>
              <a:t>的时间内知道某一块是否有某个数。</a:t>
            </a:r>
            <a:endParaRPr lang="en-US" altLang="zh-CN" dirty="0" smtClean="0"/>
          </a:p>
          <a:p>
            <a:endParaRPr lang="zh-CN" altLang="en-US" dirty="0" smtClean="0"/>
          </a:p>
          <a:p>
            <a:endParaRPr lang="zh-CN" alt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dirty="0" smtClean="0"/>
              <a:t>考虑什么情况下会发生重构，也就是一个块内发生了一次合并的时候。一开始长度为</a:t>
            </a:r>
            <a:r>
              <a:rPr lang="en-US" altLang="zh-CN" dirty="0" smtClean="0"/>
              <a:t>n</a:t>
            </a:r>
            <a:r>
              <a:rPr lang="zh-CN" altLang="en-US" dirty="0" smtClean="0"/>
              <a:t>的序列会提供</a:t>
            </a:r>
            <a:r>
              <a:rPr lang="en-US" altLang="zh-CN" dirty="0" smtClean="0"/>
              <a:t>O(n)</a:t>
            </a:r>
            <a:r>
              <a:rPr lang="zh-CN" altLang="en-US" dirty="0" smtClean="0"/>
              <a:t>次合并的机会，而每次修改会对零碎的两块各提供一次机会，故总合并次数不超过</a:t>
            </a:r>
            <a:r>
              <a:rPr lang="en-US" altLang="zh-CN" dirty="0" smtClean="0"/>
              <a:t>O(</a:t>
            </a:r>
            <a:r>
              <a:rPr lang="en-US" altLang="zh-CN" dirty="0" err="1" smtClean="0"/>
              <a:t>n+m</a:t>
            </a:r>
            <a:r>
              <a:rPr lang="en-US" altLang="zh-CN" dirty="0" smtClean="0"/>
              <a:t>)</a:t>
            </a:r>
            <a:r>
              <a:rPr lang="zh-CN" altLang="en-US" dirty="0" smtClean="0"/>
              <a:t>，而每次合并的复杂度是</a:t>
            </a:r>
            <a:r>
              <a:rPr lang="en-US" altLang="zh-CN" dirty="0" smtClean="0"/>
              <a:t>O( </a:t>
            </a:r>
            <a:r>
              <a:rPr lang="en-US" altLang="zh-CN" dirty="0" err="1" smtClean="0"/>
              <a:t>sqrtn</a:t>
            </a:r>
            <a:r>
              <a:rPr lang="en-US" altLang="zh-CN" dirty="0" smtClean="0"/>
              <a:t> )</a:t>
            </a:r>
            <a:r>
              <a:rPr lang="zh-CN" altLang="en-US" dirty="0" smtClean="0"/>
              <a:t>的，因此当发生合并时直接重构并不会影响复杂度。</a:t>
            </a:r>
            <a:endParaRPr lang="zh-CN" altLang="en-US" dirty="0" smtClean="0"/>
          </a:p>
          <a:p>
            <a:endParaRPr lang="zh-CN" altLang="en-US" dirty="0" smtClean="0"/>
          </a:p>
          <a:p>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80000"/>
          </a:bodyPr>
          <a:lstStyle/>
          <a:p>
            <a:r>
              <a:rPr lang="zh-CN" altLang="en-US" dirty="0" smtClean="0"/>
              <a:t>那么现在每块中的转换情况只可能是一条条互不相交的链，只需要记录每个初值转换后是什么，以及每个现值对应哪个初值即可。遇到查询的时候，我们需要知道零碎部分每个位置的值，不妨直接重构那两块，然后遍历一遍原数组</a:t>
            </a:r>
            <a:r>
              <a:rPr lang="en-US" altLang="zh-CN" dirty="0" smtClean="0"/>
              <a:t>a</a:t>
            </a:r>
            <a:r>
              <a:rPr lang="zh-CN" altLang="en-US" dirty="0" smtClean="0"/>
              <a:t>即可得到每个位置的值。</a:t>
            </a:r>
            <a:endParaRPr lang="zh-CN" altLang="en-US" dirty="0" smtClean="0"/>
          </a:p>
          <a:p>
            <a:endParaRPr lang="zh-CN" altLang="en-US" dirty="0" smtClean="0"/>
          </a:p>
          <a:p>
            <a:r>
              <a:rPr lang="zh-CN" altLang="en-US" dirty="0" smtClean="0"/>
              <a:t>在修改的时候，还需要同步维护</a:t>
            </a:r>
            <a:r>
              <a:rPr lang="en-US" altLang="zh-CN" dirty="0" smtClean="0"/>
              <a:t>b</a:t>
            </a:r>
            <a:r>
              <a:rPr lang="zh-CN" altLang="en-US" dirty="0" smtClean="0"/>
              <a:t>和</a:t>
            </a:r>
            <a:r>
              <a:rPr lang="en-US" altLang="zh-CN" dirty="0" smtClean="0"/>
              <a:t>c</a:t>
            </a:r>
            <a:r>
              <a:rPr lang="zh-CN" altLang="en-US" dirty="0" smtClean="0"/>
              <a:t>数组，因为只涉及两个权值，因此暴力修改</a:t>
            </a:r>
            <a:r>
              <a:rPr lang="en-US" altLang="zh-CN" dirty="0" smtClean="0"/>
              <a:t>j</a:t>
            </a:r>
            <a:r>
              <a:rPr lang="zh-CN" altLang="en-US" dirty="0" smtClean="0"/>
              <a:t>这一维也是可以承受的。</a:t>
            </a:r>
            <a:endParaRPr lang="zh-CN" altLang="en-US" dirty="0" smtClean="0"/>
          </a:p>
          <a:p>
            <a:endParaRPr lang="zh-CN" altLang="en-US" dirty="0" smtClean="0"/>
          </a:p>
          <a:p>
            <a:r>
              <a:rPr lang="zh-CN" altLang="en-US" dirty="0" smtClean="0"/>
              <a:t>总时间复杂度</a:t>
            </a:r>
            <a:r>
              <a:rPr lang="en-US" altLang="zh-CN" dirty="0" smtClean="0"/>
              <a:t>O( (</a:t>
            </a:r>
            <a:r>
              <a:rPr lang="en-US" altLang="zh-CN" dirty="0" err="1" smtClean="0"/>
              <a:t>n+m</a:t>
            </a:r>
            <a:r>
              <a:rPr lang="en-US" altLang="zh-CN" dirty="0" smtClean="0"/>
              <a:t>)</a:t>
            </a:r>
            <a:r>
              <a:rPr lang="en-US" altLang="zh-CN" dirty="0" err="1" smtClean="0"/>
              <a:t>sqrtn</a:t>
            </a:r>
            <a:r>
              <a:rPr lang="en-US" altLang="zh-CN" dirty="0" smtClean="0"/>
              <a:t> )</a:t>
            </a:r>
            <a:r>
              <a:rPr lang="zh-CN" altLang="en-US" dirty="0" smtClean="0"/>
              <a:t>，空间复杂度</a:t>
            </a:r>
            <a:r>
              <a:rPr lang="en-US" altLang="zh-CN" dirty="0" smtClean="0"/>
              <a:t>O( </a:t>
            </a:r>
            <a:r>
              <a:rPr lang="en-US" altLang="zh-CN" dirty="0" err="1" smtClean="0"/>
              <a:t>nsqrtn</a:t>
            </a:r>
            <a:r>
              <a:rPr lang="en-US" altLang="zh-CN" dirty="0" smtClean="0"/>
              <a:t> )</a:t>
            </a:r>
            <a:endParaRPr lang="zh-CN" altLang="en-US" dirty="0" smtClean="0"/>
          </a:p>
          <a:p>
            <a:endParaRPr lang="zh-CN" altLang="en-US"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dirty="0"/>
              <a:t>这</a:t>
            </a:r>
            <a:r>
              <a:rPr lang="zh-CN" altLang="en-US" dirty="0" smtClean="0"/>
              <a:t>题主要的思路就是通过对序列和权值一起进行分块，然后让序列分块的</a:t>
            </a:r>
            <a:r>
              <a:rPr lang="en-US" altLang="zh-CN" dirty="0" smtClean="0"/>
              <a:t>O( </a:t>
            </a:r>
            <a:r>
              <a:rPr lang="en-US" altLang="zh-CN" dirty="0" err="1" smtClean="0"/>
              <a:t>sqrtn</a:t>
            </a:r>
            <a:r>
              <a:rPr lang="en-US" altLang="zh-CN" dirty="0" smtClean="0"/>
              <a:t> )</a:t>
            </a:r>
            <a:r>
              <a:rPr lang="zh-CN" altLang="en-US" dirty="0" smtClean="0"/>
              <a:t>部分乘上值域分块的</a:t>
            </a:r>
            <a:r>
              <a:rPr lang="en-US" altLang="zh-CN" dirty="0" smtClean="0"/>
              <a:t>O( 1 )</a:t>
            </a:r>
            <a:r>
              <a:rPr lang="zh-CN" altLang="en-US" dirty="0" smtClean="0"/>
              <a:t>部分，序列分块的</a:t>
            </a:r>
            <a:r>
              <a:rPr lang="en-US" altLang="zh-CN" dirty="0" smtClean="0"/>
              <a:t>O( 1 )</a:t>
            </a:r>
            <a:r>
              <a:rPr lang="zh-CN" altLang="en-US" dirty="0" smtClean="0"/>
              <a:t>部分乘上值域分块的</a:t>
            </a:r>
            <a:r>
              <a:rPr lang="en-US" altLang="zh-CN" dirty="0" smtClean="0"/>
              <a:t>O( </a:t>
            </a:r>
            <a:r>
              <a:rPr lang="en-US" altLang="zh-CN" dirty="0" err="1" smtClean="0"/>
              <a:t>sqrtn</a:t>
            </a:r>
            <a:r>
              <a:rPr lang="en-US" altLang="zh-CN" dirty="0" smtClean="0"/>
              <a:t> )</a:t>
            </a:r>
            <a:r>
              <a:rPr lang="zh-CN" altLang="en-US" dirty="0" smtClean="0"/>
              <a:t>部分，从而达到了复杂度的平衡。</a:t>
            </a:r>
            <a:endParaRPr lang="zh-CN" altLang="en-US"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en-US" altLang="zh-CN" dirty="0"/>
              <a:t>Ynoi2018]</a:t>
            </a:r>
            <a:r>
              <a:rPr lang="zh-CN" altLang="en-US" dirty="0"/>
              <a:t>五彩斑斓的世界</a:t>
            </a:r>
            <a:endParaRPr lang="zh-CN" altLang="en-US" dirty="0"/>
          </a:p>
        </p:txBody>
      </p:sp>
      <p:sp>
        <p:nvSpPr>
          <p:cNvPr id="3" name="内容占位符 2"/>
          <p:cNvSpPr>
            <a:spLocks noGrp="1"/>
          </p:cNvSpPr>
          <p:nvPr>
            <p:ph idx="1"/>
          </p:nvPr>
        </p:nvSpPr>
        <p:spPr/>
        <p:txBody>
          <a:bodyPr/>
          <a:lstStyle/>
          <a:p>
            <a:r>
              <a:rPr lang="zh-CN" altLang="en-US" dirty="0" smtClean="0"/>
              <a:t>第二分块</a:t>
            </a:r>
            <a:endParaRPr lang="en-US" altLang="zh-CN" dirty="0" smtClean="0"/>
          </a:p>
          <a:p>
            <a:r>
              <a:rPr lang="en-US" altLang="zh-CN" dirty="0"/>
              <a:t>1 l r x : </a:t>
            </a:r>
            <a:r>
              <a:rPr lang="zh-CN" altLang="en-US" dirty="0"/>
              <a:t>把区间</a:t>
            </a:r>
            <a:r>
              <a:rPr lang="en-US" altLang="zh-CN" dirty="0"/>
              <a:t>[</a:t>
            </a:r>
            <a:r>
              <a:rPr lang="en-US" altLang="zh-CN" dirty="0" err="1"/>
              <a:t>l,r</a:t>
            </a:r>
            <a:r>
              <a:rPr lang="en-US" altLang="zh-CN" dirty="0"/>
              <a:t>]</a:t>
            </a:r>
            <a:r>
              <a:rPr lang="zh-CN" altLang="en-US" dirty="0"/>
              <a:t>所有大于</a:t>
            </a:r>
            <a:r>
              <a:rPr lang="en-US" altLang="zh-CN" dirty="0"/>
              <a:t>x</a:t>
            </a:r>
            <a:r>
              <a:rPr lang="zh-CN" altLang="en-US" dirty="0"/>
              <a:t>的数减去</a:t>
            </a:r>
            <a:r>
              <a:rPr lang="en-US" altLang="zh-CN" dirty="0"/>
              <a:t>x</a:t>
            </a:r>
            <a:endParaRPr lang="en-US" altLang="zh-CN" dirty="0"/>
          </a:p>
          <a:p>
            <a:r>
              <a:rPr lang="en-US" altLang="zh-CN" dirty="0"/>
              <a:t>2 l r p : </a:t>
            </a:r>
            <a:r>
              <a:rPr lang="zh-CN" altLang="en-US" dirty="0"/>
              <a:t>查询区间</a:t>
            </a:r>
            <a:r>
              <a:rPr lang="en-US" altLang="zh-CN" dirty="0"/>
              <a:t>[</a:t>
            </a:r>
            <a:r>
              <a:rPr lang="en-US" altLang="zh-CN" dirty="0" err="1"/>
              <a:t>l,r</a:t>
            </a:r>
            <a:r>
              <a:rPr lang="en-US" altLang="zh-CN" dirty="0"/>
              <a:t>]</a:t>
            </a:r>
            <a:r>
              <a:rPr lang="zh-CN" altLang="en-US" dirty="0"/>
              <a:t>内的</a:t>
            </a:r>
            <a:r>
              <a:rPr lang="en-US" altLang="zh-CN" dirty="0"/>
              <a:t>x</a:t>
            </a:r>
            <a:r>
              <a:rPr lang="zh-CN" altLang="en-US" dirty="0"/>
              <a:t>的出现次数</a:t>
            </a:r>
            <a:endParaRPr lang="zh-CN" altLang="en-US" dirty="0"/>
          </a:p>
          <a:p>
            <a:r>
              <a:rPr lang="zh-CN" altLang="en-US" dirty="0" smtClean="0"/>
              <a:t>值域</a:t>
            </a:r>
            <a:r>
              <a:rPr lang="en-US" altLang="zh-CN" dirty="0" smtClean="0"/>
              <a:t>1e5</a:t>
            </a:r>
            <a:endParaRPr lang="zh-CN" altLang="en-US" dirty="0"/>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五彩斑斓的世界</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6/11</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打个广告</a:t>
            </a:r>
            <a:r>
              <a:rPr lang="en-US" altLang="zh-CN" dirty="0" smtClean="0"/>
              <a:t>——WBLT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全称：</a:t>
            </a:r>
            <a:r>
              <a:rPr lang="en-US" altLang="zh-CN" sz="2800" dirty="0" smtClean="0"/>
              <a:t>Weight Balanced Leafy Tree</a:t>
            </a:r>
            <a:endParaRPr lang="en-US" altLang="zh-CN" sz="2800" dirty="0" smtClean="0"/>
          </a:p>
          <a:p>
            <a:r>
              <a:rPr lang="zh-CN" altLang="en-US" sz="2800" dirty="0" smtClean="0"/>
              <a:t>这个</a:t>
            </a:r>
            <a:r>
              <a:rPr lang="en-US" altLang="zh-CN" sz="2800" dirty="0" smtClean="0"/>
              <a:t>Weight Balanced</a:t>
            </a:r>
            <a:r>
              <a:rPr lang="zh-CN" altLang="en-US" sz="2800" dirty="0" smtClean="0"/>
              <a:t>是指的</a:t>
            </a:r>
            <a:r>
              <a:rPr lang="en-US" altLang="zh-CN" sz="2800" dirty="0" smtClean="0"/>
              <a:t>Balanced by Boundary</a:t>
            </a:r>
            <a:r>
              <a:rPr lang="zh-CN" altLang="en-US" sz="2800" dirty="0" smtClean="0"/>
              <a:t>，也就是</a:t>
            </a:r>
            <a:r>
              <a:rPr lang="en-US" altLang="zh-CN" sz="2800" dirty="0" smtClean="0"/>
              <a:t>BB[α]</a:t>
            </a:r>
            <a:endParaRPr lang="en-US" altLang="zh-CN" sz="2800" dirty="0"/>
          </a:p>
          <a:p>
            <a:r>
              <a:rPr lang="zh-CN" altLang="en-US" sz="2800" dirty="0" smtClean="0"/>
              <a:t>和</a:t>
            </a:r>
            <a:r>
              <a:rPr lang="en-US" altLang="zh-CN" sz="2800" dirty="0" err="1" smtClean="0"/>
              <a:t>clj</a:t>
            </a:r>
            <a:r>
              <a:rPr lang="zh-CN" altLang="en-US" sz="2800" dirty="0" smtClean="0"/>
              <a:t>那个定义不一样</a:t>
            </a:r>
            <a:endParaRPr lang="en-US" altLang="zh-CN" sz="2800" dirty="0" smtClean="0"/>
          </a:p>
          <a:p>
            <a:r>
              <a:rPr lang="zh-CN" altLang="en-US" sz="2800" dirty="0" smtClean="0"/>
              <a:t>大概可以理解为通过旋转而不是重构来满足替罪羊树那个平衡关系</a:t>
            </a:r>
            <a:endParaRPr lang="en-US" altLang="zh-CN" sz="2800" dirty="0" smtClean="0"/>
          </a:p>
          <a:p>
            <a:r>
              <a:rPr lang="zh-CN" altLang="en-US" sz="2800" dirty="0" smtClean="0"/>
              <a:t>也就是说替罪羊树是</a:t>
            </a:r>
            <a:r>
              <a:rPr lang="en-US" altLang="zh-CN" sz="2800" dirty="0" smtClean="0"/>
              <a:t>Weight Balanced Tree</a:t>
            </a:r>
            <a:r>
              <a:rPr lang="zh-CN" altLang="en-US" sz="2800" dirty="0" smtClean="0"/>
              <a:t>的一种</a:t>
            </a:r>
            <a:endParaRPr lang="zh-CN" altLang="en-US" sz="28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dirty="0" smtClean="0"/>
              <a:t>这个值域</a:t>
            </a:r>
            <a:r>
              <a:rPr lang="en-US" altLang="zh-CN" dirty="0" smtClean="0"/>
              <a:t>1e5</a:t>
            </a:r>
            <a:r>
              <a:rPr lang="zh-CN" altLang="en-US" dirty="0" smtClean="0"/>
              <a:t>很明显复杂度和值域有关</a:t>
            </a:r>
            <a:endParaRPr lang="zh-CN" altLang="en-US"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r>
              <a:rPr lang="zh-CN" altLang="en-US" dirty="0"/>
              <a:t>考虑分块，可以发现每块的最大值总是不增的</a:t>
            </a:r>
            <a:endParaRPr lang="zh-CN" altLang="en-US" dirty="0"/>
          </a:p>
          <a:p>
            <a:r>
              <a:rPr lang="zh-CN" altLang="en-US" dirty="0"/>
              <a:t>总的所有块的最大值和当块大小为</a:t>
            </a:r>
            <a:r>
              <a:rPr lang="en-US" altLang="zh-CN" dirty="0"/>
              <a:t>O( </a:t>
            </a:r>
            <a:r>
              <a:rPr lang="en-US" altLang="zh-CN" dirty="0" err="1"/>
              <a:t>sqrt</a:t>
            </a:r>
            <a:r>
              <a:rPr lang="en-US" altLang="zh-CN" dirty="0"/>
              <a:t>(n) )</a:t>
            </a:r>
            <a:r>
              <a:rPr lang="zh-CN" altLang="en-US" dirty="0"/>
              <a:t>时为</a:t>
            </a:r>
            <a:r>
              <a:rPr lang="en-US" altLang="zh-CN" dirty="0"/>
              <a:t>O( </a:t>
            </a:r>
            <a:r>
              <a:rPr lang="en-US" altLang="zh-CN" dirty="0" err="1"/>
              <a:t>nsqrt</a:t>
            </a:r>
            <a:r>
              <a:rPr lang="en-US" altLang="zh-CN" dirty="0"/>
              <a:t>(n) </a:t>
            </a:r>
            <a:r>
              <a:rPr lang="en-US" altLang="zh-CN" dirty="0" smtClean="0"/>
              <a:t>)</a:t>
            </a:r>
            <a:endParaRPr lang="en-US" altLang="zh-CN" dirty="0" smtClean="0"/>
          </a:p>
          <a:p>
            <a:r>
              <a:rPr lang="zh-CN" altLang="en-US" dirty="0" smtClean="0"/>
              <a:t>（假设值域和</a:t>
            </a:r>
            <a:r>
              <a:rPr lang="en-US" altLang="zh-CN" dirty="0" smtClean="0"/>
              <a:t>n</a:t>
            </a:r>
            <a:r>
              <a:rPr lang="zh-CN" altLang="en-US" dirty="0" smtClean="0"/>
              <a:t>同阶）</a:t>
            </a:r>
            <a:endParaRPr lang="en-US" altLang="zh-CN" dirty="0"/>
          </a:p>
          <a:p>
            <a:r>
              <a:rPr lang="zh-CN" altLang="en-US" dirty="0"/>
              <a:t>考虑怎么利用这个性质</a:t>
            </a:r>
            <a:endParaRPr lang="zh-CN" altLang="en-US" dirty="0"/>
          </a:p>
          <a:p>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r>
              <a:rPr lang="zh-CN" altLang="en-US" dirty="0">
                <a:sym typeface="+mn-ea"/>
              </a:rPr>
              <a:t>可以发现：假设区间所有大于</a:t>
            </a:r>
            <a:r>
              <a:rPr lang="en-US" altLang="zh-CN" dirty="0">
                <a:sym typeface="+mn-ea"/>
              </a:rPr>
              <a:t>x</a:t>
            </a:r>
            <a:r>
              <a:rPr lang="zh-CN" altLang="en-US" dirty="0">
                <a:sym typeface="+mn-ea"/>
              </a:rPr>
              <a:t>的减</a:t>
            </a:r>
            <a:r>
              <a:rPr lang="en-US" altLang="zh-CN" dirty="0">
                <a:sym typeface="+mn-ea"/>
              </a:rPr>
              <a:t>x</a:t>
            </a:r>
            <a:r>
              <a:rPr lang="zh-CN" altLang="en-US" dirty="0">
                <a:sym typeface="+mn-ea"/>
              </a:rPr>
              <a:t>，最大值为</a:t>
            </a:r>
            <a:r>
              <a:rPr lang="en-US" altLang="zh-CN" dirty="0">
                <a:sym typeface="+mn-ea"/>
              </a:rPr>
              <a:t>v</a:t>
            </a:r>
            <a:endParaRPr lang="en-US" altLang="zh-CN" dirty="0"/>
          </a:p>
          <a:p>
            <a:r>
              <a:rPr lang="zh-CN" altLang="en-US" dirty="0">
                <a:sym typeface="+mn-ea"/>
              </a:rPr>
              <a:t>这个操作等价于把区间中所有数减</a:t>
            </a:r>
            <a:r>
              <a:rPr lang="en-US" altLang="zh-CN" dirty="0">
                <a:sym typeface="+mn-ea"/>
              </a:rPr>
              <a:t>x</a:t>
            </a:r>
            <a:r>
              <a:rPr lang="zh-CN" altLang="en-US" dirty="0">
                <a:sym typeface="+mn-ea"/>
              </a:rPr>
              <a:t>，之后小于</a:t>
            </a:r>
            <a:r>
              <a:rPr lang="en-US" altLang="zh-CN" dirty="0">
                <a:sym typeface="+mn-ea"/>
              </a:rPr>
              <a:t>0</a:t>
            </a:r>
            <a:r>
              <a:rPr lang="zh-CN" altLang="en-US" dirty="0">
                <a:sym typeface="+mn-ea"/>
              </a:rPr>
              <a:t>的再加</a:t>
            </a:r>
            <a:r>
              <a:rPr lang="en-US" altLang="zh-CN" dirty="0">
                <a:sym typeface="+mn-ea"/>
              </a:rPr>
              <a:t>x</a:t>
            </a:r>
            <a:endParaRPr lang="en-US" altLang="zh-CN" dirty="0"/>
          </a:p>
          <a:p>
            <a:r>
              <a:rPr lang="zh-CN" altLang="en-US" dirty="0">
                <a:sym typeface="+mn-ea"/>
              </a:rPr>
              <a:t>当</a:t>
            </a:r>
            <a:r>
              <a:rPr lang="en-US" altLang="zh-CN" dirty="0">
                <a:sym typeface="+mn-ea"/>
              </a:rPr>
              <a:t>v &gt;= x * 2</a:t>
            </a:r>
            <a:r>
              <a:rPr lang="zh-CN" altLang="en-US" dirty="0">
                <a:sym typeface="+mn-ea"/>
              </a:rPr>
              <a:t>时，可以把所有</a:t>
            </a:r>
            <a:r>
              <a:rPr lang="en-US" altLang="zh-CN" dirty="0">
                <a:sym typeface="+mn-ea"/>
              </a:rPr>
              <a:t>[1,x]</a:t>
            </a:r>
            <a:r>
              <a:rPr lang="zh-CN" altLang="en-US" dirty="0">
                <a:sym typeface="+mn-ea"/>
              </a:rPr>
              <a:t>内的数合并到</a:t>
            </a:r>
            <a:r>
              <a:rPr lang="en-US" altLang="zh-CN" dirty="0">
                <a:sym typeface="+mn-ea"/>
              </a:rPr>
              <a:t>[x+1,x*2]</a:t>
            </a:r>
            <a:r>
              <a:rPr lang="zh-CN" altLang="en-US" dirty="0">
                <a:sym typeface="+mn-ea"/>
              </a:rPr>
              <a:t>上</a:t>
            </a:r>
            <a:endParaRPr lang="zh-CN" altLang="en-US" dirty="0">
              <a:sym typeface="+mn-ea"/>
            </a:endParaRPr>
          </a:p>
          <a:p>
            <a:r>
              <a:rPr lang="zh-CN" altLang="en-US" dirty="0"/>
              <a:t>当</a:t>
            </a:r>
            <a:r>
              <a:rPr lang="en-US" altLang="zh-CN" dirty="0"/>
              <a:t>v &lt; x * 2</a:t>
            </a:r>
            <a:r>
              <a:rPr lang="zh-CN" altLang="en-US" dirty="0"/>
              <a:t>时，可以把所有</a:t>
            </a:r>
            <a:r>
              <a:rPr lang="en-US" altLang="zh-CN" dirty="0"/>
              <a:t>[x+1,v]</a:t>
            </a:r>
            <a:r>
              <a:rPr lang="zh-CN" altLang="en-US" dirty="0"/>
              <a:t>内的数合并到</a:t>
            </a:r>
            <a:r>
              <a:rPr lang="en-US" altLang="zh-CN" dirty="0"/>
              <a:t>[1,v-x]</a:t>
            </a:r>
            <a:r>
              <a:rPr lang="zh-CN" altLang="en-US" dirty="0"/>
              <a:t>上</a:t>
            </a:r>
            <a:endParaRPr lang="zh-CN" altLang="en-US"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Complexity</a:t>
            </a:r>
            <a:endParaRPr lang="en-US" altLang="zh-CN" dirty="0"/>
          </a:p>
        </p:txBody>
      </p:sp>
      <p:sp>
        <p:nvSpPr>
          <p:cNvPr id="5" name="内容占位符 4"/>
          <p:cNvSpPr>
            <a:spLocks noGrp="1"/>
          </p:cNvSpPr>
          <p:nvPr>
            <p:ph idx="1"/>
          </p:nvPr>
        </p:nvSpPr>
        <p:spPr/>
        <p:txBody>
          <a:bodyPr>
            <a:normAutofit fontScale="92500" lnSpcReduction="20000"/>
          </a:bodyPr>
          <a:lstStyle/>
          <a:p>
            <a:endParaRPr lang="zh-CN" altLang="en-US" dirty="0"/>
          </a:p>
          <a:p>
            <a:endParaRPr lang="zh-CN" altLang="en-US" dirty="0"/>
          </a:p>
          <a:p>
            <a:endParaRPr lang="zh-CN" altLang="en-US" dirty="0"/>
          </a:p>
          <a:p>
            <a:endParaRPr lang="zh-CN" altLang="en-US" dirty="0"/>
          </a:p>
          <a:p>
            <a:r>
              <a:rPr lang="zh-CN" altLang="en-US" dirty="0"/>
              <a:t>如果</a:t>
            </a:r>
            <a:r>
              <a:rPr lang="en-US" altLang="zh-CN" dirty="0"/>
              <a:t>v &gt;= x * 2</a:t>
            </a:r>
            <a:endParaRPr lang="en-US" altLang="zh-CN" dirty="0"/>
          </a:p>
          <a:p>
            <a:r>
              <a:rPr lang="zh-CN" altLang="en-US" dirty="0"/>
              <a:t>我们用</a:t>
            </a:r>
            <a:r>
              <a:rPr lang="en-US" altLang="zh-CN" dirty="0"/>
              <a:t>O( x ) * O( </a:t>
            </a:r>
            <a:r>
              <a:rPr lang="zh-CN" altLang="en-US" dirty="0"/>
              <a:t>数据结构复杂度 </a:t>
            </a:r>
            <a:r>
              <a:rPr lang="en-US" altLang="zh-CN" dirty="0"/>
              <a:t>) </a:t>
            </a:r>
            <a:r>
              <a:rPr lang="zh-CN" altLang="en-US" dirty="0"/>
              <a:t>的代价使得块内的最大值减少了</a:t>
            </a:r>
            <a:r>
              <a:rPr lang="en-US" altLang="zh-CN" dirty="0"/>
              <a:t>O( x )</a:t>
            </a:r>
            <a:endParaRPr lang="en-US" altLang="zh-CN" dirty="0"/>
          </a:p>
          <a:p>
            <a:r>
              <a:rPr lang="zh-CN" altLang="en-US" dirty="0"/>
              <a:t>如果</a:t>
            </a:r>
            <a:r>
              <a:rPr lang="en-US" altLang="zh-CN" dirty="0"/>
              <a:t>v &lt; x * 2</a:t>
            </a:r>
            <a:endParaRPr lang="en-US" altLang="zh-CN" dirty="0"/>
          </a:p>
          <a:p>
            <a:r>
              <a:rPr lang="zh-CN" altLang="en-US" dirty="0"/>
              <a:t>我们用</a:t>
            </a:r>
            <a:r>
              <a:rPr lang="en-US" altLang="zh-CN" dirty="0"/>
              <a:t>O( v - x )</a:t>
            </a:r>
            <a:r>
              <a:rPr lang="en-US" altLang="zh-CN" dirty="0">
                <a:sym typeface="+mn-ea"/>
              </a:rPr>
              <a:t> * O( </a:t>
            </a:r>
            <a:r>
              <a:rPr lang="zh-CN" altLang="en-US" dirty="0">
                <a:sym typeface="+mn-ea"/>
              </a:rPr>
              <a:t>数据结构复杂度 </a:t>
            </a:r>
            <a:r>
              <a:rPr lang="en-US" altLang="zh-CN" dirty="0">
                <a:sym typeface="+mn-ea"/>
              </a:rPr>
              <a:t>)</a:t>
            </a:r>
            <a:r>
              <a:rPr lang="zh-CN" altLang="en-US" dirty="0"/>
              <a:t>的代价使得块内的最大值减少了</a:t>
            </a:r>
            <a:r>
              <a:rPr lang="en-US" altLang="zh-CN" dirty="0"/>
              <a:t>O( v - x )</a:t>
            </a:r>
            <a:endParaRPr lang="en-US" altLang="zh-CN" dirty="0"/>
          </a:p>
        </p:txBody>
      </p:sp>
      <p:graphicFrame>
        <p:nvGraphicFramePr>
          <p:cNvPr id="6" name="对象 5"/>
          <p:cNvGraphicFramePr>
            <a:graphicFrameLocks noChangeAspect="1"/>
          </p:cNvGraphicFramePr>
          <p:nvPr/>
        </p:nvGraphicFramePr>
        <p:xfrm>
          <a:off x="628650" y="1803476"/>
          <a:ext cx="2071688" cy="1564481"/>
        </p:xfrm>
        <a:graphic>
          <a:graphicData uri="http://schemas.openxmlformats.org/presentationml/2006/ole">
            <mc:AlternateContent xmlns:mc="http://schemas.openxmlformats.org/markup-compatibility/2006">
              <mc:Choice xmlns:v="urn:schemas-microsoft-com:vml" Requires="v">
                <p:oleObj spid="_x0000_s24577" name="" r:id="rId1" imgW="2762250" imgH="2085975" progId="PBrush">
                  <p:embed/>
                </p:oleObj>
              </mc:Choice>
              <mc:Fallback>
                <p:oleObj name="" r:id="rId1" imgW="2762250" imgH="2085975" progId="PBrush">
                  <p:embed/>
                  <p:pic>
                    <p:nvPicPr>
                      <p:cNvPr id="0" name="图片 24576" descr="image43"/>
                      <p:cNvPicPr>
                        <a:picLocks noChangeAspect="1"/>
                      </p:cNvPicPr>
                      <p:nvPr/>
                    </p:nvPicPr>
                    <p:blipFill>
                      <a:blip r:embed="rId2"/>
                      <a:stretch>
                        <a:fillRect/>
                      </a:stretch>
                    </p:blipFill>
                    <p:spPr>
                      <a:xfrm>
                        <a:off x="628650" y="1803476"/>
                        <a:ext cx="2071688" cy="1564481"/>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5792877" y="1803476"/>
          <a:ext cx="2187416" cy="1851660"/>
        </p:xfrm>
        <a:graphic>
          <a:graphicData uri="http://schemas.openxmlformats.org/presentationml/2006/ole">
            <mc:AlternateContent xmlns:mc="http://schemas.openxmlformats.org/markup-compatibility/2006">
              <mc:Choice xmlns:v="urn:schemas-microsoft-com:vml" Requires="v">
                <p:oleObj spid="_x0000_s24578" name="" r:id="rId3" imgW="2914650" imgH="2466975" progId="PBrush">
                  <p:embed/>
                </p:oleObj>
              </mc:Choice>
              <mc:Fallback>
                <p:oleObj name="" r:id="rId3" imgW="2914650" imgH="2466975" progId="PBrush">
                  <p:embed/>
                  <p:pic>
                    <p:nvPicPr>
                      <p:cNvPr id="0" name="图片 24577" descr="image44"/>
                      <p:cNvPicPr>
                        <a:picLocks noChangeAspect="1"/>
                      </p:cNvPicPr>
                      <p:nvPr/>
                    </p:nvPicPr>
                    <p:blipFill>
                      <a:blip r:embed="rId4"/>
                      <a:stretch>
                        <a:fillRect/>
                      </a:stretch>
                    </p:blipFill>
                    <p:spPr>
                      <a:xfrm>
                        <a:off x="5792877" y="1803476"/>
                        <a:ext cx="2187416" cy="185166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r>
              <a:rPr lang="zh-CN" altLang="en-US" dirty="0">
                <a:sym typeface="+mn-ea"/>
              </a:rPr>
              <a:t>所以要用一个数据结构支持：</a:t>
            </a:r>
            <a:endParaRPr lang="zh-CN" altLang="en-US" dirty="0"/>
          </a:p>
          <a:p>
            <a:r>
              <a:rPr lang="en-US" altLang="zh-CN" dirty="0">
                <a:sym typeface="+mn-ea"/>
              </a:rPr>
              <a:t>O( 1 )</a:t>
            </a:r>
            <a:r>
              <a:rPr lang="zh-CN" altLang="en-US" dirty="0">
                <a:sym typeface="+mn-ea"/>
              </a:rPr>
              <a:t>把块内值为</a:t>
            </a:r>
            <a:r>
              <a:rPr lang="en-US" altLang="zh-CN" dirty="0">
                <a:sym typeface="+mn-ea"/>
              </a:rPr>
              <a:t>x</a:t>
            </a:r>
            <a:r>
              <a:rPr lang="zh-CN" altLang="en-US" dirty="0">
                <a:sym typeface="+mn-ea"/>
              </a:rPr>
              <a:t>的全部变成</a:t>
            </a:r>
            <a:r>
              <a:rPr lang="en-US" altLang="zh-CN" dirty="0" err="1" smtClean="0">
                <a:sym typeface="+mn-ea"/>
              </a:rPr>
              <a:t>x+v</a:t>
            </a:r>
            <a:r>
              <a:rPr lang="zh-CN" altLang="en-US" dirty="0" smtClean="0">
                <a:sym typeface="+mn-ea"/>
              </a:rPr>
              <a:t>或者</a:t>
            </a:r>
            <a:r>
              <a:rPr lang="en-US" altLang="zh-CN" dirty="0" smtClean="0">
                <a:sym typeface="+mn-ea"/>
              </a:rPr>
              <a:t>x-v</a:t>
            </a:r>
            <a:endParaRPr lang="en-US" altLang="zh-CN" dirty="0"/>
          </a:p>
          <a:p>
            <a:r>
              <a:rPr lang="en-US" altLang="zh-CN" dirty="0">
                <a:sym typeface="+mn-ea"/>
              </a:rPr>
              <a:t>O( </a:t>
            </a:r>
            <a:r>
              <a:rPr lang="en-US" altLang="zh-CN" dirty="0" err="1">
                <a:sym typeface="+mn-ea"/>
              </a:rPr>
              <a:t>sqrt</a:t>
            </a:r>
            <a:r>
              <a:rPr lang="en-US" altLang="zh-CN" dirty="0">
                <a:sym typeface="+mn-ea"/>
              </a:rPr>
              <a:t>(n) )</a:t>
            </a:r>
            <a:r>
              <a:rPr lang="zh-CN" altLang="en-US" dirty="0">
                <a:sym typeface="+mn-ea"/>
              </a:rPr>
              <a:t>求出块内经过大量操作后，每个数的值</a:t>
            </a:r>
            <a:endParaRPr lang="zh-CN" altLang="en-US" dirty="0"/>
          </a:p>
          <a:p>
            <a:endParaRPr lang="zh-CN" altLang="en-US" dirty="0"/>
          </a:p>
          <a:p>
            <a:r>
              <a:rPr lang="zh-CN" altLang="en-US" dirty="0">
                <a:sym typeface="+mn-ea"/>
              </a:rPr>
              <a:t>第一种是整块操作的时候要用</a:t>
            </a:r>
            <a:endParaRPr lang="zh-CN" altLang="en-US" dirty="0"/>
          </a:p>
          <a:p>
            <a:r>
              <a:rPr lang="zh-CN" altLang="en-US" dirty="0">
                <a:sym typeface="+mn-ea"/>
              </a:rPr>
              <a:t>第二种是重构零散块的时候要用</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Solution1</a:t>
            </a:r>
            <a:endParaRPr lang="zh-CN" altLang="en-US"/>
          </a:p>
        </p:txBody>
      </p:sp>
      <p:sp>
        <p:nvSpPr>
          <p:cNvPr id="3" name="内容占位符 2"/>
          <p:cNvSpPr>
            <a:spLocks noGrp="1"/>
          </p:cNvSpPr>
          <p:nvPr>
            <p:ph idx="1"/>
          </p:nvPr>
        </p:nvSpPr>
        <p:spPr/>
        <p:txBody>
          <a:bodyPr/>
          <a:lstStyle/>
          <a:p>
            <a:r>
              <a:rPr lang="zh-CN" altLang="en-US" dirty="0"/>
              <a:t>维护这个有很多种方法</a:t>
            </a:r>
            <a:endParaRPr lang="zh-CN" altLang="en-US" dirty="0"/>
          </a:p>
          <a:p>
            <a:r>
              <a:rPr lang="zh-CN" altLang="en-US" dirty="0"/>
              <a:t>可以每块维护一个值域上的链表</a:t>
            </a:r>
            <a:endParaRPr lang="zh-CN" altLang="en-US" dirty="0"/>
          </a:p>
          <a:p>
            <a:r>
              <a:rPr lang="zh-CN" altLang="en-US" dirty="0"/>
              <a:t>定义</a:t>
            </a:r>
            <a:r>
              <a:rPr lang="en-US" altLang="zh-CN" dirty="0"/>
              <a:t>f[</a:t>
            </a:r>
            <a:r>
              <a:rPr lang="en-US" altLang="zh-CN" dirty="0" err="1"/>
              <a:t>i</a:t>
            </a:r>
            <a:r>
              <a:rPr lang="en-US" altLang="zh-CN" dirty="0"/>
              <a:t>][j]</a:t>
            </a:r>
            <a:r>
              <a:rPr lang="zh-CN" altLang="en-US" dirty="0"/>
              <a:t>为第</a:t>
            </a:r>
            <a:r>
              <a:rPr lang="en-US" altLang="zh-CN" dirty="0" err="1"/>
              <a:t>i</a:t>
            </a:r>
            <a:r>
              <a:rPr lang="zh-CN" altLang="en-US" dirty="0"/>
              <a:t>块里面所有值为</a:t>
            </a:r>
            <a:r>
              <a:rPr lang="en-US" altLang="zh-CN" dirty="0"/>
              <a:t>j</a:t>
            </a:r>
            <a:r>
              <a:rPr lang="zh-CN" altLang="en-US" dirty="0"/>
              <a:t>的数的下标的链表</a:t>
            </a:r>
            <a:endParaRPr lang="zh-CN" altLang="en-US" dirty="0"/>
          </a:p>
          <a:p>
            <a:r>
              <a:rPr lang="zh-CN" altLang="en-US" dirty="0"/>
              <a:t>区间所有</a:t>
            </a:r>
            <a:r>
              <a:rPr lang="en-US" altLang="zh-CN" dirty="0"/>
              <a:t>x</a:t>
            </a:r>
            <a:r>
              <a:rPr lang="zh-CN" altLang="en-US" dirty="0"/>
              <a:t>变成</a:t>
            </a:r>
            <a:r>
              <a:rPr lang="en-US" altLang="zh-CN" dirty="0" err="1"/>
              <a:t>x+v</a:t>
            </a:r>
            <a:r>
              <a:rPr lang="zh-CN" altLang="en-US" dirty="0"/>
              <a:t>即</a:t>
            </a:r>
            <a:r>
              <a:rPr lang="en-US" altLang="zh-CN" dirty="0"/>
              <a:t>link( x , x + v )</a:t>
            </a:r>
            <a:endParaRPr lang="en-US" altLang="zh-CN" dirty="0"/>
          </a:p>
          <a:p>
            <a:r>
              <a:rPr lang="zh-CN" altLang="en-US" dirty="0"/>
              <a:t>然后维护一下块内可能出现的所有数</a:t>
            </a:r>
            <a:endParaRPr lang="zh-CN" altLang="en-US" dirty="0"/>
          </a:p>
          <a:p>
            <a:r>
              <a:rPr lang="zh-CN" altLang="en-US" dirty="0"/>
              <a:t>每次重构的时候即遍历所有可能出现的数，然后遍历其中真正出现的数的链表即可</a:t>
            </a:r>
            <a:endParaRPr lang="en-US" altLang="zh-CN"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Solution1</a:t>
            </a:r>
            <a:endParaRPr lang="en-US" altLang="zh-CN"/>
          </a:p>
        </p:txBody>
      </p:sp>
      <p:sp>
        <p:nvSpPr>
          <p:cNvPr id="3" name="内容占位符 2"/>
          <p:cNvSpPr>
            <a:spLocks noGrp="1"/>
          </p:cNvSpPr>
          <p:nvPr>
            <p:ph idx="1"/>
          </p:nvPr>
        </p:nvSpPr>
        <p:spPr/>
        <p:txBody>
          <a:bodyPr/>
          <a:lstStyle/>
          <a:p>
            <a:r>
              <a:rPr lang="zh-CN" altLang="en-US" dirty="0"/>
              <a:t>不过链表常数巨大。。。</a:t>
            </a:r>
            <a:endParaRPr lang="zh-CN" altLang="en-US" dirty="0"/>
          </a:p>
          <a:p>
            <a:r>
              <a:rPr lang="zh-CN" altLang="en-US" dirty="0"/>
              <a:t>这个应该跑的很慢</a:t>
            </a:r>
            <a:endParaRPr lang="zh-CN" altLang="en-US" dirty="0"/>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Solution2</a:t>
            </a:r>
            <a:endParaRPr lang="en-US" altLang="zh-CN"/>
          </a:p>
        </p:txBody>
      </p:sp>
      <p:sp>
        <p:nvSpPr>
          <p:cNvPr id="3" name="内容占位符 2"/>
          <p:cNvSpPr>
            <a:spLocks noGrp="1"/>
          </p:cNvSpPr>
          <p:nvPr>
            <p:ph idx="1"/>
          </p:nvPr>
        </p:nvSpPr>
        <p:spPr/>
        <p:txBody>
          <a:bodyPr/>
          <a:lstStyle/>
          <a:p>
            <a:r>
              <a:rPr lang="zh-CN" altLang="en-US" dirty="0"/>
              <a:t>可以每块每个值维护一个</a:t>
            </a:r>
            <a:r>
              <a:rPr lang="en-US" altLang="zh-CN" dirty="0"/>
              <a:t>vector</a:t>
            </a:r>
            <a:endParaRPr lang="en-US" altLang="zh-CN" dirty="0"/>
          </a:p>
          <a:p>
            <a:r>
              <a:rPr lang="zh-CN" altLang="en-US" dirty="0"/>
              <a:t>然后启发式合并这个</a:t>
            </a:r>
            <a:r>
              <a:rPr lang="en-US" altLang="zh-CN" dirty="0"/>
              <a:t>vector</a:t>
            </a:r>
            <a:endParaRPr lang="en-US" altLang="zh-CN" dirty="0"/>
          </a:p>
          <a:p>
            <a:r>
              <a:rPr lang="zh-CN" altLang="en-US" dirty="0"/>
              <a:t>这个做法由于对缓存友好，所以会跑的快一些</a:t>
            </a:r>
            <a:endParaRPr lang="zh-CN" altLang="en-US"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Solution3</a:t>
            </a:r>
            <a:endParaRPr lang="en-US" altLang="zh-CN"/>
          </a:p>
        </p:txBody>
      </p:sp>
      <p:sp>
        <p:nvSpPr>
          <p:cNvPr id="3" name="内容占位符 2"/>
          <p:cNvSpPr>
            <a:spLocks noGrp="1"/>
          </p:cNvSpPr>
          <p:nvPr>
            <p:ph idx="1"/>
          </p:nvPr>
        </p:nvSpPr>
        <p:spPr/>
        <p:txBody>
          <a:bodyPr>
            <a:normAutofit fontScale="90000" lnSpcReduction="20000"/>
          </a:bodyPr>
          <a:lstStyle/>
          <a:p>
            <a:r>
              <a:rPr lang="zh-CN" altLang="en-US" dirty="0"/>
              <a:t>可以用一个并查集维护</a:t>
            </a:r>
            <a:endParaRPr lang="zh-CN" altLang="en-US" dirty="0"/>
          </a:p>
          <a:p>
            <a:r>
              <a:rPr lang="zh-CN" altLang="en-US" dirty="0"/>
              <a:t>这个并查集由于只支持：</a:t>
            </a:r>
            <a:endParaRPr lang="zh-CN" altLang="en-US" dirty="0"/>
          </a:p>
          <a:p>
            <a:r>
              <a:rPr lang="en-US" altLang="zh-CN" dirty="0"/>
              <a:t>1. merge( x , y )</a:t>
            </a:r>
            <a:endParaRPr lang="en-US" altLang="zh-CN" dirty="0"/>
          </a:p>
          <a:p>
            <a:r>
              <a:rPr lang="en-US" altLang="zh-CN" dirty="0"/>
              <a:t>2. for( </a:t>
            </a:r>
            <a:r>
              <a:rPr lang="en-US" altLang="zh-CN" dirty="0" err="1"/>
              <a:t>i</a:t>
            </a:r>
            <a:r>
              <a:rPr lang="en-US" altLang="zh-CN" dirty="0"/>
              <a:t> = 1 ; </a:t>
            </a:r>
            <a:r>
              <a:rPr lang="en-US" altLang="zh-CN" dirty="0" err="1"/>
              <a:t>i</a:t>
            </a:r>
            <a:r>
              <a:rPr lang="en-US" altLang="zh-CN" dirty="0"/>
              <a:t> &lt;= </a:t>
            </a:r>
            <a:r>
              <a:rPr lang="en-US" altLang="zh-CN" dirty="0" err="1"/>
              <a:t>sqrtn</a:t>
            </a:r>
            <a:r>
              <a:rPr lang="en-US" altLang="zh-CN" dirty="0"/>
              <a:t> ; </a:t>
            </a:r>
            <a:r>
              <a:rPr lang="en-US" altLang="zh-CN" dirty="0" err="1"/>
              <a:t>i</a:t>
            </a:r>
            <a:r>
              <a:rPr lang="en-US" altLang="zh-CN" dirty="0"/>
              <a:t>++ ) find( </a:t>
            </a:r>
            <a:r>
              <a:rPr lang="en-US" altLang="zh-CN" dirty="0" err="1"/>
              <a:t>i</a:t>
            </a:r>
            <a:r>
              <a:rPr lang="en-US" altLang="zh-CN" dirty="0"/>
              <a:t> )</a:t>
            </a:r>
            <a:endParaRPr lang="en-US" altLang="zh-CN" dirty="0"/>
          </a:p>
          <a:p>
            <a:r>
              <a:rPr lang="zh-CN" altLang="en-US" dirty="0"/>
              <a:t>所以复杂度是</a:t>
            </a:r>
            <a:r>
              <a:rPr lang="en-US" altLang="zh-CN" dirty="0"/>
              <a:t>O( 1 )</a:t>
            </a:r>
            <a:r>
              <a:rPr lang="zh-CN" altLang="en-US" dirty="0"/>
              <a:t>的并查集</a:t>
            </a:r>
            <a:endParaRPr lang="zh-CN" altLang="en-US" dirty="0"/>
          </a:p>
          <a:p>
            <a:r>
              <a:rPr lang="zh-CN" altLang="en-US" dirty="0"/>
              <a:t>本质上和链表的做法是差不多的，不过常数好</a:t>
            </a:r>
            <a:r>
              <a:rPr lang="zh-CN" altLang="en-US" dirty="0" smtClean="0"/>
              <a:t>很多</a:t>
            </a:r>
            <a:endParaRPr lang="en-US" altLang="zh-CN" dirty="0" smtClean="0"/>
          </a:p>
          <a:p>
            <a:endParaRPr lang="en-US" altLang="zh-CN" dirty="0"/>
          </a:p>
          <a:p>
            <a:r>
              <a:rPr lang="zh-CN" altLang="en-US" dirty="0" smtClean="0"/>
              <a:t>时间复杂度</a:t>
            </a:r>
            <a:r>
              <a:rPr lang="en-US" altLang="zh-CN" dirty="0" smtClean="0"/>
              <a:t>O( (</a:t>
            </a:r>
            <a:r>
              <a:rPr lang="en-US" altLang="zh-CN" dirty="0" err="1" smtClean="0"/>
              <a:t>n+m</a:t>
            </a:r>
            <a:r>
              <a:rPr lang="en-US" altLang="zh-CN" dirty="0" smtClean="0"/>
              <a:t>)</a:t>
            </a:r>
            <a:r>
              <a:rPr lang="en-US" altLang="zh-CN" dirty="0" err="1" smtClean="0"/>
              <a:t>sqrtn</a:t>
            </a:r>
            <a:r>
              <a:rPr lang="en-US" altLang="zh-CN" dirty="0" smtClean="0"/>
              <a:t> )</a:t>
            </a:r>
            <a:r>
              <a:rPr lang="zh-CN" altLang="en-US" dirty="0" smtClean="0"/>
              <a:t>，空间复杂度</a:t>
            </a:r>
            <a:r>
              <a:rPr lang="en-US" altLang="zh-CN" dirty="0" smtClean="0"/>
              <a:t>O( </a:t>
            </a:r>
            <a:r>
              <a:rPr lang="en-US" altLang="zh-CN" dirty="0" err="1" smtClean="0"/>
              <a:t>nsqrtn</a:t>
            </a:r>
            <a:r>
              <a:rPr lang="en-US" altLang="zh-CN" smtClean="0"/>
              <a:t> )</a:t>
            </a:r>
            <a:endParaRPr lang="zh-CN" alt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[Ynoi2019]??????</a:t>
            </a:r>
            <a:endParaRPr lang="zh-CN" altLang="en-US" dirty="0"/>
          </a:p>
        </p:txBody>
      </p:sp>
      <p:sp>
        <p:nvSpPr>
          <p:cNvPr id="3" name="内容占位符 2"/>
          <p:cNvSpPr>
            <a:spLocks noGrp="1"/>
          </p:cNvSpPr>
          <p:nvPr>
            <p:ph idx="1"/>
          </p:nvPr>
        </p:nvSpPr>
        <p:spPr/>
        <p:txBody>
          <a:bodyPr/>
          <a:lstStyle/>
          <a:p>
            <a:r>
              <a:rPr lang="zh-CN" altLang="en-US" dirty="0" smtClean="0"/>
              <a:t>第三分块</a:t>
            </a:r>
            <a:endParaRPr lang="en-US" altLang="zh-CN" dirty="0" smtClean="0"/>
          </a:p>
          <a:p>
            <a:r>
              <a:rPr lang="zh-CN" altLang="en-US" dirty="0" smtClean="0"/>
              <a:t>树，每个点有编号</a:t>
            </a:r>
            <a:endParaRPr lang="en-US" altLang="zh-CN" dirty="0" smtClean="0"/>
          </a:p>
          <a:p>
            <a:r>
              <a:rPr lang="en-US" altLang="zh-CN" dirty="0" smtClean="0"/>
              <a:t>1.</a:t>
            </a:r>
            <a:r>
              <a:rPr lang="zh-CN" altLang="en-US" dirty="0" smtClean="0"/>
              <a:t>改一条边（注意这里不是链）的边权</a:t>
            </a:r>
            <a:endParaRPr lang="en-US" altLang="zh-CN" dirty="0" smtClean="0"/>
          </a:p>
          <a:p>
            <a:r>
              <a:rPr lang="en-US" altLang="zh-CN" dirty="0" smtClean="0"/>
              <a:t>2.</a:t>
            </a:r>
            <a:r>
              <a:rPr lang="zh-CN" altLang="en-US" dirty="0" smtClean="0"/>
              <a:t>查询一个点到一个编号区间</a:t>
            </a:r>
            <a:r>
              <a:rPr lang="en-US" altLang="zh-CN" dirty="0" smtClean="0"/>
              <a:t>[</a:t>
            </a:r>
            <a:r>
              <a:rPr lang="en-US" altLang="zh-CN" dirty="0" err="1" smtClean="0"/>
              <a:t>l,r</a:t>
            </a:r>
            <a:r>
              <a:rPr lang="en-US" altLang="zh-CN" dirty="0" smtClean="0"/>
              <a:t>]</a:t>
            </a:r>
            <a:r>
              <a:rPr lang="zh-CN" altLang="en-US" dirty="0" smtClean="0"/>
              <a:t>的点的距离和</a:t>
            </a:r>
            <a:endParaRPr lang="en-US" altLang="zh-CN" dirty="0" smtClean="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线段树就是一种</a:t>
            </a:r>
            <a:r>
              <a:rPr lang="en-US" altLang="zh-CN" sz="2800" dirty="0" smtClean="0"/>
              <a:t>Leafy Tree</a:t>
            </a:r>
            <a:r>
              <a:rPr lang="zh-CN" altLang="en-US" sz="2800" dirty="0" smtClean="0"/>
              <a:t>，也就是说把信息都存在叶子上，非叶节点都是存储了信息的合并的虚点（大家可以感性理解一下大概是什么样的一个结构）</a:t>
            </a:r>
            <a:endParaRPr lang="en-US" altLang="zh-CN" sz="2800" dirty="0" smtClean="0"/>
          </a:p>
          <a:p>
            <a:r>
              <a:rPr lang="zh-CN" altLang="en-US" sz="2800" dirty="0" smtClean="0"/>
              <a:t>优点：目前最好写的平衡树，可持久化效率很高</a:t>
            </a:r>
            <a:endParaRPr lang="en-US" altLang="zh-CN" sz="2800" dirty="0" smtClean="0"/>
          </a:p>
          <a:p>
            <a:r>
              <a:rPr lang="zh-CN" altLang="en-US" sz="2800" dirty="0" smtClean="0"/>
              <a:t>缺点：非可持久化的情况下要两倍空间，拿来写</a:t>
            </a:r>
            <a:r>
              <a:rPr lang="en-US" altLang="zh-CN" sz="2800" dirty="0" smtClean="0"/>
              <a:t>LCT</a:t>
            </a:r>
            <a:r>
              <a:rPr lang="zh-CN" altLang="en-US" sz="2800" dirty="0" smtClean="0"/>
              <a:t>（</a:t>
            </a:r>
            <a:r>
              <a:rPr lang="en-US" altLang="zh-CN" sz="2800" dirty="0" smtClean="0"/>
              <a:t>STT</a:t>
            </a:r>
            <a:r>
              <a:rPr lang="zh-CN" altLang="en-US" sz="2800" dirty="0" smtClean="0"/>
              <a:t>）很吃力</a:t>
            </a:r>
            <a:endParaRPr lang="en-US" altLang="zh-CN" sz="28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[Ynoi2019]??????</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5/11</a:t>
            </a:r>
            <a:endParaRPr lang="zh-CN" altLang="en-US" dirty="0" smtClean="0"/>
          </a:p>
          <a:p>
            <a:endParaRPr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dirty="0" smtClean="0"/>
              <a:t>对点的编号序列分块</a:t>
            </a:r>
            <a:endParaRPr lang="en-US" altLang="zh-CN" dirty="0" smtClean="0"/>
          </a:p>
          <a:p>
            <a:r>
              <a:rPr lang="zh-CN" altLang="en-US" dirty="0" smtClean="0"/>
              <a:t>考虑维护</a:t>
            </a:r>
            <a:r>
              <a:rPr lang="en-US" altLang="zh-CN" dirty="0" smtClean="0"/>
              <a:t>f(</a:t>
            </a:r>
            <a:r>
              <a:rPr lang="en-US" altLang="zh-CN" dirty="0" err="1" smtClean="0"/>
              <a:t>j,i</a:t>
            </a:r>
            <a:r>
              <a:rPr lang="en-US" altLang="zh-CN" dirty="0" smtClean="0"/>
              <a:t>)</a:t>
            </a:r>
            <a:r>
              <a:rPr lang="zh-CN" altLang="en-US" dirty="0" smtClean="0"/>
              <a:t>表示</a:t>
            </a:r>
            <a:r>
              <a:rPr lang="en-US" altLang="zh-CN" dirty="0" err="1" smtClean="0"/>
              <a:t>dfs</a:t>
            </a:r>
            <a:r>
              <a:rPr lang="zh-CN" altLang="en-US" dirty="0" smtClean="0"/>
              <a:t>序为</a:t>
            </a:r>
            <a:r>
              <a:rPr lang="en-US" altLang="zh-CN" dirty="0" err="1" smtClean="0"/>
              <a:t>i</a:t>
            </a:r>
            <a:r>
              <a:rPr lang="zh-CN" altLang="en-US" dirty="0" smtClean="0"/>
              <a:t>的点到前</a:t>
            </a:r>
            <a:r>
              <a:rPr lang="en-US" altLang="zh-CN" dirty="0" smtClean="0"/>
              <a:t>j</a:t>
            </a:r>
            <a:r>
              <a:rPr lang="zh-CN" altLang="en-US" dirty="0" smtClean="0"/>
              <a:t>个块的距离和</a:t>
            </a:r>
            <a:endParaRPr lang="en-US" altLang="zh-CN" dirty="0" smtClean="0"/>
          </a:p>
          <a:p>
            <a:r>
              <a:rPr lang="zh-CN" altLang="en-US" dirty="0" smtClean="0"/>
              <a:t>修改一条边的边权的时候，看造成什么样的影响：</a:t>
            </a:r>
            <a:endParaRPr lang="en-US" altLang="zh-CN" dirty="0"/>
          </a:p>
          <a:p>
            <a:endParaRPr lang="en-US" altLang="zh-CN" dirty="0" smtClean="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70000"/>
          </a:bodyPr>
          <a:lstStyle/>
          <a:p>
            <a:endParaRPr lang="en-US" altLang="zh-CN" dirty="0"/>
          </a:p>
          <a:p>
            <a:endParaRPr lang="en-US" altLang="zh-CN" dirty="0" smtClean="0"/>
          </a:p>
          <a:p>
            <a:endParaRPr lang="en-US" altLang="zh-CN" dirty="0"/>
          </a:p>
          <a:p>
            <a:endParaRPr lang="en-US" altLang="zh-CN" dirty="0" smtClean="0"/>
          </a:p>
          <a:p>
            <a:pPr marL="0" indent="0">
              <a:buNone/>
            </a:pPr>
            <a:r>
              <a:rPr lang="en-US" altLang="zh-CN" dirty="0" smtClean="0"/>
              <a:t>			  </a:t>
            </a:r>
            <a:r>
              <a:rPr lang="zh-CN" altLang="en-US" dirty="0" smtClean="0"/>
              <a:t>只可能是红色的点和绿色的点之间互相影响</a:t>
            </a:r>
            <a:endParaRPr lang="en-US" altLang="zh-CN" dirty="0" smtClean="0"/>
          </a:p>
          <a:p>
            <a:r>
              <a:rPr lang="zh-CN" altLang="en-US" dirty="0" smtClean="0"/>
              <a:t>枚举前</a:t>
            </a:r>
            <a:r>
              <a:rPr lang="en-US" altLang="zh-CN" dirty="0" err="1" smtClean="0"/>
              <a:t>i</a:t>
            </a:r>
            <a:r>
              <a:rPr lang="zh-CN" altLang="en-US" dirty="0" smtClean="0"/>
              <a:t>块，可以</a:t>
            </a:r>
            <a:r>
              <a:rPr lang="en-US" altLang="zh-CN" dirty="0" smtClean="0"/>
              <a:t>O( 1 )</a:t>
            </a:r>
            <a:r>
              <a:rPr lang="zh-CN" altLang="en-US" dirty="0" smtClean="0"/>
              <a:t>知道第</a:t>
            </a:r>
            <a:r>
              <a:rPr lang="en-US" altLang="zh-CN" dirty="0" err="1" smtClean="0"/>
              <a:t>i</a:t>
            </a:r>
            <a:r>
              <a:rPr lang="zh-CN" altLang="en-US" dirty="0" smtClean="0"/>
              <a:t>块里面有多少在红色的部分里面，设这个为</a:t>
            </a:r>
            <a:r>
              <a:rPr lang="en-US" altLang="zh-CN" dirty="0" smtClean="0"/>
              <a:t>x</a:t>
            </a:r>
            <a:endParaRPr lang="en-US" altLang="zh-CN" dirty="0" smtClean="0"/>
          </a:p>
          <a:p>
            <a:r>
              <a:rPr lang="zh-CN" altLang="en-US" dirty="0" smtClean="0"/>
              <a:t>于是对</a:t>
            </a:r>
            <a:r>
              <a:rPr lang="en-US" altLang="zh-CN" dirty="0" err="1" smtClean="0"/>
              <a:t>dfs</a:t>
            </a:r>
            <a:r>
              <a:rPr lang="zh-CN" altLang="en-US" dirty="0" smtClean="0"/>
              <a:t>序在绿色部分的所有</a:t>
            </a:r>
            <a:r>
              <a:rPr lang="en-US" altLang="zh-CN" dirty="0" err="1" smtClean="0"/>
              <a:t>i</a:t>
            </a:r>
            <a:r>
              <a:rPr lang="en-US" altLang="zh-CN" dirty="0" smtClean="0"/>
              <a:t>,</a:t>
            </a:r>
            <a:r>
              <a:rPr lang="zh-CN" altLang="en-US" dirty="0" smtClean="0"/>
              <a:t>把</a:t>
            </a:r>
            <a:r>
              <a:rPr lang="en-US" altLang="zh-CN" dirty="0" smtClean="0"/>
              <a:t>f(</a:t>
            </a:r>
            <a:r>
              <a:rPr lang="en-US" altLang="zh-CN" dirty="0" err="1" smtClean="0"/>
              <a:t>j,i</a:t>
            </a:r>
            <a:r>
              <a:rPr lang="en-US" altLang="zh-CN" dirty="0" smtClean="0"/>
              <a:t>)</a:t>
            </a:r>
            <a:r>
              <a:rPr lang="zh-CN" altLang="en-US" dirty="0" smtClean="0"/>
              <a:t>加上</a:t>
            </a:r>
            <a:r>
              <a:rPr lang="en-US" altLang="zh-CN" dirty="0" smtClean="0"/>
              <a:t>x</a:t>
            </a:r>
            <a:r>
              <a:rPr lang="zh-CN" altLang="en-US" dirty="0" smtClean="0"/>
              <a:t>*修改的</a:t>
            </a:r>
            <a:r>
              <a:rPr lang="en-US" altLang="zh-CN" dirty="0" smtClean="0"/>
              <a:t>v</a:t>
            </a:r>
            <a:r>
              <a:rPr lang="zh-CN" altLang="en-US" dirty="0" smtClean="0"/>
              <a:t>，相当于我们要对</a:t>
            </a:r>
            <a:r>
              <a:rPr lang="en-US" altLang="zh-CN" dirty="0" smtClean="0"/>
              <a:t>f</a:t>
            </a:r>
            <a:r>
              <a:rPr lang="zh-CN" altLang="en-US" dirty="0" smtClean="0"/>
              <a:t>再做一个</a:t>
            </a:r>
            <a:r>
              <a:rPr lang="en-US" altLang="zh-CN" dirty="0" smtClean="0"/>
              <a:t>O( 1 )</a:t>
            </a:r>
            <a:r>
              <a:rPr lang="zh-CN" altLang="en-US" dirty="0" smtClean="0"/>
              <a:t>修改</a:t>
            </a:r>
            <a:r>
              <a:rPr lang="en-US" altLang="zh-CN" dirty="0" smtClean="0"/>
              <a:t>O( </a:t>
            </a:r>
            <a:r>
              <a:rPr lang="en-US" altLang="zh-CN" dirty="0" err="1" smtClean="0"/>
              <a:t>sqrtn</a:t>
            </a:r>
            <a:r>
              <a:rPr lang="en-US" altLang="zh-CN" dirty="0" smtClean="0"/>
              <a:t> )</a:t>
            </a:r>
            <a:r>
              <a:rPr lang="zh-CN" altLang="en-US" dirty="0" smtClean="0"/>
              <a:t>查询的分块结构</a:t>
            </a:r>
            <a:endParaRPr lang="zh-CN" altLang="en-US" dirty="0"/>
          </a:p>
        </p:txBody>
      </p:sp>
      <p:pic>
        <p:nvPicPr>
          <p:cNvPr id="4" name="图片 3"/>
          <p:cNvPicPr>
            <a:picLocks noChangeAspect="1"/>
          </p:cNvPicPr>
          <p:nvPr/>
        </p:nvPicPr>
        <p:blipFill>
          <a:blip r:embed="rId1" cstate="print"/>
          <a:stretch>
            <a:fillRect/>
          </a:stretch>
        </p:blipFill>
        <p:spPr>
          <a:xfrm>
            <a:off x="637540" y="1357385"/>
            <a:ext cx="2214563" cy="2107406"/>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dirty="0" smtClean="0"/>
              <a:t>查询的时候，我们要查点</a:t>
            </a:r>
            <a:r>
              <a:rPr lang="en-US" altLang="zh-CN" dirty="0" err="1" smtClean="0"/>
              <a:t>i</a:t>
            </a:r>
            <a:r>
              <a:rPr lang="zh-CN" altLang="en-US" dirty="0" smtClean="0"/>
              <a:t>到</a:t>
            </a:r>
            <a:r>
              <a:rPr lang="en-US" altLang="zh-CN" dirty="0" smtClean="0"/>
              <a:t>[</a:t>
            </a:r>
            <a:r>
              <a:rPr lang="en-US" altLang="zh-CN" dirty="0" err="1" smtClean="0"/>
              <a:t>l,r</a:t>
            </a:r>
            <a:r>
              <a:rPr lang="en-US" altLang="zh-CN" dirty="0" smtClean="0"/>
              <a:t>]</a:t>
            </a:r>
            <a:r>
              <a:rPr lang="zh-CN" altLang="en-US" dirty="0" smtClean="0"/>
              <a:t>的贡献，就找离</a:t>
            </a:r>
            <a:r>
              <a:rPr lang="en-US" altLang="zh-CN" dirty="0" smtClean="0"/>
              <a:t>l</a:t>
            </a:r>
            <a:r>
              <a:rPr lang="zh-CN" altLang="en-US" dirty="0" smtClean="0"/>
              <a:t>和</a:t>
            </a:r>
            <a:r>
              <a:rPr lang="en-US" altLang="zh-CN" dirty="0" smtClean="0"/>
              <a:t>r</a:t>
            </a:r>
            <a:r>
              <a:rPr lang="zh-CN" altLang="en-US" dirty="0" smtClean="0"/>
              <a:t>分别最近的两个块端点，然后</a:t>
            </a:r>
            <a:r>
              <a:rPr lang="en-US" altLang="zh-CN" dirty="0" smtClean="0"/>
              <a:t>O( </a:t>
            </a:r>
            <a:r>
              <a:rPr lang="en-US" altLang="zh-CN" dirty="0" err="1" smtClean="0"/>
              <a:t>sqrtn</a:t>
            </a:r>
            <a:r>
              <a:rPr lang="en-US" altLang="zh-CN" dirty="0" smtClean="0"/>
              <a:t> )</a:t>
            </a:r>
            <a:r>
              <a:rPr lang="zh-CN" altLang="en-US" dirty="0" smtClean="0"/>
              <a:t>查出</a:t>
            </a:r>
            <a:r>
              <a:rPr lang="en-US" altLang="zh-CN" dirty="0" err="1" smtClean="0"/>
              <a:t>i</a:t>
            </a:r>
            <a:r>
              <a:rPr lang="zh-CN" altLang="en-US" dirty="0" smtClean="0"/>
              <a:t>到这两个前缀块的答案，然后把这两个差分一下</a:t>
            </a:r>
            <a:endParaRPr lang="en-US" altLang="zh-CN" dirty="0" smtClean="0"/>
          </a:p>
          <a:p>
            <a:r>
              <a:rPr lang="zh-CN" altLang="en-US" dirty="0" smtClean="0"/>
              <a:t>于是我们解决了整块的答案，考虑怎么查询零散</a:t>
            </a:r>
            <a:endParaRPr lang="en-US" altLang="zh-CN" dirty="0" smtClean="0"/>
          </a:p>
          <a:p>
            <a:endParaRPr lang="en-US" altLang="zh-CN" dirty="0" smtClean="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70000"/>
          </a:bodyPr>
          <a:lstStyle/>
          <a:p>
            <a:r>
              <a:rPr lang="zh-CN" altLang="en-US" dirty="0" smtClean="0"/>
              <a:t>零散部分每次有</a:t>
            </a:r>
            <a:r>
              <a:rPr lang="en-US" altLang="zh-CN" dirty="0" smtClean="0"/>
              <a:t>O( </a:t>
            </a:r>
            <a:r>
              <a:rPr lang="en-US" altLang="zh-CN" dirty="0" err="1" smtClean="0"/>
              <a:t>sqrtn</a:t>
            </a:r>
            <a:r>
              <a:rPr lang="en-US" altLang="zh-CN" dirty="0" smtClean="0"/>
              <a:t> )</a:t>
            </a:r>
            <a:r>
              <a:rPr lang="zh-CN" altLang="en-US" dirty="0" smtClean="0"/>
              <a:t>个两点间距离和</a:t>
            </a:r>
            <a:endParaRPr lang="en-US" altLang="zh-CN" dirty="0" smtClean="0"/>
          </a:p>
          <a:p>
            <a:r>
              <a:rPr lang="zh-CN" altLang="en-US" dirty="0" smtClean="0"/>
              <a:t>然后现在考虑怎么快速查两个点之间的距离和</a:t>
            </a:r>
            <a:endParaRPr lang="en-US" altLang="zh-CN" dirty="0" smtClean="0"/>
          </a:p>
          <a:p>
            <a:r>
              <a:rPr lang="en-US" altLang="zh-CN" dirty="0" err="1" smtClean="0"/>
              <a:t>dist</a:t>
            </a:r>
            <a:r>
              <a:rPr lang="en-US" altLang="zh-CN" dirty="0" smtClean="0"/>
              <a:t>(</a:t>
            </a:r>
            <a:r>
              <a:rPr lang="en-US" altLang="zh-CN" dirty="0" err="1" smtClean="0"/>
              <a:t>i,j</a:t>
            </a:r>
            <a:r>
              <a:rPr lang="en-US" altLang="zh-CN" dirty="0" smtClean="0"/>
              <a:t>) = </a:t>
            </a:r>
            <a:r>
              <a:rPr lang="en-US" altLang="zh-CN" dirty="0" err="1" smtClean="0"/>
              <a:t>dep</a:t>
            </a:r>
            <a:r>
              <a:rPr lang="en-US" altLang="zh-CN" dirty="0" smtClean="0"/>
              <a:t>[</a:t>
            </a:r>
            <a:r>
              <a:rPr lang="en-US" altLang="zh-CN" dirty="0" err="1" smtClean="0"/>
              <a:t>i</a:t>
            </a:r>
            <a:r>
              <a:rPr lang="en-US" altLang="zh-CN" dirty="0" smtClean="0"/>
              <a:t>] + </a:t>
            </a:r>
            <a:r>
              <a:rPr lang="en-US" altLang="zh-CN" dirty="0" err="1" smtClean="0"/>
              <a:t>dep</a:t>
            </a:r>
            <a:r>
              <a:rPr lang="en-US" altLang="zh-CN" dirty="0" smtClean="0"/>
              <a:t>[j] – 2 * </a:t>
            </a:r>
            <a:r>
              <a:rPr lang="en-US" altLang="zh-CN" dirty="0" err="1" smtClean="0"/>
              <a:t>dep</a:t>
            </a:r>
            <a:r>
              <a:rPr lang="en-US" altLang="zh-CN" dirty="0" smtClean="0"/>
              <a:t>[ </a:t>
            </a:r>
            <a:r>
              <a:rPr lang="en-US" altLang="zh-CN" dirty="0" err="1" smtClean="0"/>
              <a:t>lca</a:t>
            </a:r>
            <a:r>
              <a:rPr lang="en-US" altLang="zh-CN" dirty="0" smtClean="0"/>
              <a:t>(</a:t>
            </a:r>
            <a:r>
              <a:rPr lang="en-US" altLang="zh-CN" dirty="0" err="1" smtClean="0"/>
              <a:t>i,j</a:t>
            </a:r>
            <a:r>
              <a:rPr lang="en-US" altLang="zh-CN" dirty="0" smtClean="0"/>
              <a:t>) ]</a:t>
            </a:r>
            <a:endParaRPr lang="en-US" altLang="zh-CN" dirty="0" smtClean="0"/>
          </a:p>
          <a:p>
            <a:r>
              <a:rPr lang="zh-CN" altLang="en-US" dirty="0" smtClean="0"/>
              <a:t>每次改变边权，相当于对</a:t>
            </a:r>
            <a:r>
              <a:rPr lang="en-US" altLang="zh-CN" dirty="0" err="1" smtClean="0"/>
              <a:t>dfs</a:t>
            </a:r>
            <a:r>
              <a:rPr lang="zh-CN" altLang="en-US" dirty="0" smtClean="0"/>
              <a:t>序的一段进行区间加，于是我们对</a:t>
            </a:r>
            <a:r>
              <a:rPr lang="en-US" altLang="zh-CN" dirty="0" err="1" smtClean="0"/>
              <a:t>dfs</a:t>
            </a:r>
            <a:r>
              <a:rPr lang="zh-CN" altLang="en-US" dirty="0" smtClean="0"/>
              <a:t>序再次分块，实现一个</a:t>
            </a:r>
            <a:r>
              <a:rPr lang="en-US" altLang="zh-CN" dirty="0" smtClean="0"/>
              <a:t>O( </a:t>
            </a:r>
            <a:r>
              <a:rPr lang="en-US" altLang="zh-CN" dirty="0" err="1" smtClean="0"/>
              <a:t>sqrtn</a:t>
            </a:r>
            <a:r>
              <a:rPr lang="en-US" altLang="zh-CN" dirty="0" smtClean="0"/>
              <a:t> )</a:t>
            </a:r>
            <a:r>
              <a:rPr lang="zh-CN" altLang="en-US" dirty="0" smtClean="0"/>
              <a:t>区间加，</a:t>
            </a:r>
            <a:r>
              <a:rPr lang="en-US" altLang="zh-CN" dirty="0" smtClean="0"/>
              <a:t>O( 1 )</a:t>
            </a:r>
            <a:r>
              <a:rPr lang="zh-CN" altLang="en-US" dirty="0" smtClean="0"/>
              <a:t>查单点的平衡</a:t>
            </a:r>
            <a:endParaRPr lang="en-US" altLang="zh-CN" dirty="0" smtClean="0"/>
          </a:p>
          <a:p>
            <a:r>
              <a:rPr lang="zh-CN" altLang="en-US" dirty="0" smtClean="0"/>
              <a:t>使用</a:t>
            </a:r>
            <a:r>
              <a:rPr lang="en-US" altLang="zh-CN" dirty="0" smtClean="0"/>
              <a:t>O( 1 )</a:t>
            </a:r>
            <a:r>
              <a:rPr lang="en-US" altLang="zh-CN" dirty="0" err="1" smtClean="0"/>
              <a:t>lca</a:t>
            </a:r>
            <a:r>
              <a:rPr lang="zh-CN" altLang="en-US" dirty="0" smtClean="0"/>
              <a:t>的话，我们就可以</a:t>
            </a:r>
            <a:r>
              <a:rPr lang="en-US" altLang="zh-CN" dirty="0" smtClean="0"/>
              <a:t>O( 1 )</a:t>
            </a:r>
            <a:r>
              <a:rPr lang="zh-CN" altLang="en-US" dirty="0" smtClean="0"/>
              <a:t>计算两点之间的</a:t>
            </a:r>
            <a:r>
              <a:rPr lang="en-US" altLang="zh-CN" dirty="0" err="1" smtClean="0"/>
              <a:t>dist</a:t>
            </a:r>
            <a:r>
              <a:rPr lang="zh-CN" altLang="en-US" dirty="0" smtClean="0"/>
              <a:t>了</a:t>
            </a:r>
            <a:endParaRPr lang="en-US" altLang="zh-CN" dirty="0" smtClean="0"/>
          </a:p>
          <a:p>
            <a:r>
              <a:rPr lang="zh-CN" altLang="en-US" dirty="0" smtClean="0"/>
              <a:t>于是问题得到解决</a:t>
            </a:r>
            <a:endParaRPr lang="en-US" altLang="zh-CN" dirty="0" smtClean="0"/>
          </a:p>
          <a:p>
            <a:r>
              <a:rPr lang="zh-CN" altLang="en-US" dirty="0" smtClean="0"/>
              <a:t>时间复杂度</a:t>
            </a:r>
            <a:r>
              <a:rPr lang="en-US" altLang="zh-CN" dirty="0" smtClean="0"/>
              <a:t>O( (</a:t>
            </a:r>
            <a:r>
              <a:rPr lang="en-US" altLang="zh-CN" dirty="0" err="1" smtClean="0"/>
              <a:t>n+m</a:t>
            </a:r>
            <a:r>
              <a:rPr lang="en-US" altLang="zh-CN" dirty="0" smtClean="0"/>
              <a:t>)</a:t>
            </a:r>
            <a:r>
              <a:rPr lang="en-US" altLang="zh-CN" dirty="0" err="1" smtClean="0"/>
              <a:t>sqrtn</a:t>
            </a:r>
            <a:r>
              <a:rPr lang="en-US" altLang="zh-CN" dirty="0" smtClean="0"/>
              <a:t> )</a:t>
            </a:r>
            <a:r>
              <a:rPr lang="zh-CN" altLang="en-US" dirty="0" smtClean="0"/>
              <a:t>，空间复杂度</a:t>
            </a:r>
            <a:r>
              <a:rPr lang="en-US" altLang="zh-CN" dirty="0" smtClean="0"/>
              <a:t>O( </a:t>
            </a:r>
            <a:r>
              <a:rPr lang="en-US" altLang="zh-CN" dirty="0" err="1" smtClean="0"/>
              <a:t>nsqrtn</a:t>
            </a:r>
            <a:r>
              <a:rPr lang="en-US" altLang="zh-CN" dirty="0" smtClean="0"/>
              <a:t> )</a:t>
            </a:r>
            <a:endParaRPr lang="zh-CN" altLang="en-US" dirty="0" smtClean="0"/>
          </a:p>
          <a:p>
            <a:endParaRPr lang="zh-CN"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天降之物</a:t>
            </a:r>
            <a:endParaRPr lang="zh-CN" altLang="en-US" dirty="0"/>
          </a:p>
        </p:txBody>
      </p:sp>
      <p:sp>
        <p:nvSpPr>
          <p:cNvPr id="3" name="内容占位符 2"/>
          <p:cNvSpPr>
            <a:spLocks noGrp="1"/>
          </p:cNvSpPr>
          <p:nvPr>
            <p:ph idx="1"/>
          </p:nvPr>
        </p:nvSpPr>
        <p:spPr/>
        <p:txBody>
          <a:bodyPr/>
          <a:lstStyle/>
          <a:p>
            <a:r>
              <a:rPr lang="zh-CN" altLang="en-US" dirty="0" smtClean="0"/>
              <a:t>第四分块</a:t>
            </a:r>
            <a:endParaRPr lang="zh-CN" altLang="en-US" dirty="0" smtClean="0"/>
          </a:p>
          <a:p>
            <a:r>
              <a:rPr lang="zh-CN" altLang="en-US" dirty="0" smtClean="0"/>
              <a:t>序列</a:t>
            </a:r>
            <a:r>
              <a:rPr lang="en-US" altLang="zh-CN" dirty="0" smtClean="0"/>
              <a:t>a</a:t>
            </a:r>
            <a:endParaRPr lang="en-US" altLang="zh-CN" dirty="0" smtClean="0"/>
          </a:p>
          <a:p>
            <a:r>
              <a:rPr lang="en-US" altLang="zh-CN" dirty="0" smtClean="0"/>
              <a:t>1.</a:t>
            </a:r>
            <a:r>
              <a:rPr lang="zh-CN" altLang="en-US" dirty="0" smtClean="0"/>
              <a:t>把所有</a:t>
            </a:r>
            <a:r>
              <a:rPr lang="en-US" altLang="zh-CN" dirty="0" smtClean="0"/>
              <a:t>x</a:t>
            </a:r>
            <a:r>
              <a:rPr lang="zh-CN" altLang="en-US" dirty="0" smtClean="0"/>
              <a:t>变成</a:t>
            </a:r>
            <a:r>
              <a:rPr lang="en-US" altLang="zh-CN" dirty="0" smtClean="0"/>
              <a:t>y</a:t>
            </a:r>
            <a:endParaRPr lang="en-US" altLang="zh-CN" dirty="0" smtClean="0"/>
          </a:p>
          <a:p>
            <a:r>
              <a:rPr lang="en-US" altLang="zh-CN" dirty="0" smtClean="0"/>
              <a:t>2.</a:t>
            </a:r>
            <a:r>
              <a:rPr lang="zh-CN" altLang="en-US" dirty="0" smtClean="0"/>
              <a:t>查询最小的</a:t>
            </a:r>
            <a:r>
              <a:rPr lang="en-US" altLang="zh-CN" dirty="0" smtClean="0"/>
              <a:t>|</a:t>
            </a:r>
            <a:r>
              <a:rPr lang="en-US" altLang="zh-CN" dirty="0" err="1" smtClean="0"/>
              <a:t>i</a:t>
            </a:r>
            <a:r>
              <a:rPr lang="en-US" altLang="zh-CN" dirty="0" smtClean="0"/>
              <a:t>-j|</a:t>
            </a:r>
            <a:r>
              <a:rPr lang="zh-CN" altLang="en-US" dirty="0" smtClean="0"/>
              <a:t>使得</a:t>
            </a:r>
            <a:r>
              <a:rPr lang="en-US" altLang="zh-CN" dirty="0" err="1" smtClean="0"/>
              <a:t>ai</a:t>
            </a:r>
            <a:r>
              <a:rPr lang="en-US" altLang="zh-CN" dirty="0" smtClean="0"/>
              <a:t>==</a:t>
            </a:r>
            <a:r>
              <a:rPr lang="en-US" altLang="zh-CN" dirty="0" err="1" smtClean="0"/>
              <a:t>x,aj</a:t>
            </a:r>
            <a:r>
              <a:rPr lang="en-US" altLang="zh-CN" dirty="0" smtClean="0"/>
              <a:t>==y</a:t>
            </a:r>
            <a:endParaRPr lang="en-US" altLang="zh-CN" dirty="0" smtClean="0"/>
          </a:p>
          <a:p>
            <a:r>
              <a:rPr lang="zh-CN" altLang="en-US" dirty="0" smtClean="0">
                <a:sym typeface="+mn-ea"/>
              </a:rPr>
              <a:t>（可能要进行修改）</a:t>
            </a:r>
            <a:endParaRPr lang="zh-CN" altLang="en-US"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天降之物</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6/11</a:t>
            </a:r>
            <a:endParaRPr lang="zh-CN" altLang="en-US"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考虑根号分治</a:t>
            </a:r>
            <a:endParaRPr lang="zh-CN" altLang="en-US" dirty="0" smtClean="0"/>
          </a:p>
          <a:p>
            <a:r>
              <a:rPr lang="zh-CN" altLang="en-US" dirty="0" smtClean="0"/>
              <a:t>定义一个值</a:t>
            </a:r>
            <a:r>
              <a:rPr lang="en-US" altLang="zh-CN" dirty="0" smtClean="0"/>
              <a:t>x</a:t>
            </a:r>
            <a:r>
              <a:rPr lang="zh-CN" altLang="en-US" dirty="0" smtClean="0"/>
              <a:t>出现次数为</a:t>
            </a:r>
            <a:r>
              <a:rPr lang="en-US" altLang="zh-CN" dirty="0" smtClean="0"/>
              <a:t>size[x]</a:t>
            </a:r>
            <a:endParaRPr lang="en-US" altLang="zh-CN" dirty="0" smtClean="0"/>
          </a:p>
          <a:p>
            <a:r>
              <a:rPr lang="zh-CN" altLang="en-US" dirty="0" smtClean="0"/>
              <a:t>如果没有修改操作，则预处理所有</a:t>
            </a:r>
            <a:r>
              <a:rPr lang="en-US" altLang="zh-CN" dirty="0" smtClean="0"/>
              <a:t>size</a:t>
            </a:r>
            <a:r>
              <a:rPr lang="zh-CN" altLang="en-US" dirty="0" smtClean="0"/>
              <a:t>大于</a:t>
            </a:r>
            <a:r>
              <a:rPr lang="en-US" altLang="zh-CN" dirty="0" err="1" smtClean="0"/>
              <a:t>sqrtn</a:t>
            </a:r>
            <a:r>
              <a:rPr lang="zh-CN" altLang="en-US" dirty="0" smtClean="0"/>
              <a:t>的值到所有其他值的答案，以及每个值出现位置的一个排序后的数组</a:t>
            </a:r>
            <a:endParaRPr lang="zh-CN" altLang="en-US" dirty="0" smtClean="0"/>
          </a:p>
          <a:p>
            <a:r>
              <a:rPr lang="zh-CN" altLang="en-US" dirty="0" smtClean="0"/>
              <a:t>查询的时候如果</a:t>
            </a:r>
            <a:r>
              <a:rPr lang="en-US" altLang="zh-CN" dirty="0" smtClean="0"/>
              <a:t>x</a:t>
            </a:r>
            <a:r>
              <a:rPr lang="zh-CN" altLang="en-US" dirty="0" smtClean="0"/>
              <a:t>和</a:t>
            </a:r>
            <a:r>
              <a:rPr lang="en-US" altLang="zh-CN" dirty="0" smtClean="0"/>
              <a:t>y</a:t>
            </a:r>
            <a:r>
              <a:rPr lang="zh-CN" altLang="en-US" dirty="0" smtClean="0"/>
              <a:t>中有一个是</a:t>
            </a:r>
            <a:r>
              <a:rPr lang="en-US" altLang="zh-CN" dirty="0" smtClean="0"/>
              <a:t>size</a:t>
            </a:r>
            <a:r>
              <a:rPr lang="zh-CN" altLang="en-US" dirty="0" smtClean="0"/>
              <a:t>大于</a:t>
            </a:r>
            <a:r>
              <a:rPr lang="en-US" altLang="zh-CN" dirty="0" err="1" smtClean="0"/>
              <a:t>sqrtn</a:t>
            </a:r>
            <a:r>
              <a:rPr lang="zh-CN" altLang="en-US" dirty="0" smtClean="0"/>
              <a:t>的，则可以直接查询预处理的信息，否则进行归并</a:t>
            </a:r>
            <a:endParaRPr lang="zh-CN" altLang="en-US" dirty="0" smtClean="0"/>
          </a:p>
          <a:p>
            <a:r>
              <a:rPr lang="en-US" altLang="zh-CN" dirty="0" smtClean="0"/>
              <a:t>O( </a:t>
            </a:r>
            <a:r>
              <a:rPr lang="en-US" altLang="zh-CN" dirty="0" err="1" smtClean="0"/>
              <a:t>nsqrtn</a:t>
            </a:r>
            <a:r>
              <a:rPr lang="en-US" altLang="zh-CN" dirty="0" smtClean="0"/>
              <a:t> + </a:t>
            </a:r>
            <a:r>
              <a:rPr lang="en-US" altLang="zh-CN" dirty="0" err="1" smtClean="0"/>
              <a:t>msqrtn</a:t>
            </a:r>
            <a:r>
              <a:rPr lang="en-US" altLang="zh-CN" dirty="0" smtClean="0"/>
              <a:t> )</a:t>
            </a:r>
            <a:endParaRPr lang="en-US" altLang="zh-CN" dirty="0" smtClean="0"/>
          </a:p>
          <a:p>
            <a:endParaRPr lang="zh-CN" alt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90000" lnSpcReduction="20000"/>
          </a:bodyPr>
          <a:lstStyle/>
          <a:p>
            <a:r>
              <a:rPr lang="zh-CN" altLang="en-US" dirty="0" smtClean="0"/>
              <a:t>有修改操作即在这个做法上改良，因为发现这个做法的根号平衡并没有卡满，所以有改良余地</a:t>
            </a:r>
            <a:endParaRPr lang="zh-CN" altLang="en-US" dirty="0" smtClean="0"/>
          </a:p>
          <a:p>
            <a:r>
              <a:rPr lang="zh-CN" altLang="en-US" dirty="0" smtClean="0"/>
              <a:t>假设把所有</a:t>
            </a:r>
            <a:r>
              <a:rPr lang="en-US" altLang="zh-CN" dirty="0" smtClean="0"/>
              <a:t>x</a:t>
            </a:r>
            <a:r>
              <a:rPr lang="zh-CN" altLang="en-US" dirty="0" smtClean="0"/>
              <a:t>变成</a:t>
            </a:r>
            <a:r>
              <a:rPr lang="en-US" altLang="zh-CN" dirty="0" smtClean="0"/>
              <a:t>y</a:t>
            </a:r>
            <a:endParaRPr lang="en-US" altLang="zh-CN" dirty="0" smtClean="0"/>
          </a:p>
          <a:p>
            <a:r>
              <a:rPr lang="zh-CN" altLang="en-US" dirty="0" smtClean="0"/>
              <a:t>由于可以用一些技巧使得</a:t>
            </a:r>
            <a:r>
              <a:rPr lang="en-US" altLang="zh-CN" dirty="0" smtClean="0"/>
              <a:t>x</a:t>
            </a:r>
            <a:r>
              <a:rPr lang="zh-CN" altLang="en-US" dirty="0" smtClean="0"/>
              <a:t>变成</a:t>
            </a:r>
            <a:r>
              <a:rPr lang="en-US" altLang="zh-CN" dirty="0" smtClean="0"/>
              <a:t>y</a:t>
            </a:r>
            <a:r>
              <a:rPr lang="zh-CN" altLang="en-US" dirty="0" smtClean="0"/>
              <a:t>等价于</a:t>
            </a:r>
            <a:r>
              <a:rPr lang="en-US" altLang="zh-CN" dirty="0" smtClean="0"/>
              <a:t>y</a:t>
            </a:r>
            <a:r>
              <a:rPr lang="zh-CN" altLang="en-US" dirty="0" smtClean="0"/>
              <a:t>变成</a:t>
            </a:r>
            <a:r>
              <a:rPr lang="en-US" altLang="zh-CN" dirty="0" smtClean="0"/>
              <a:t>x</a:t>
            </a:r>
            <a:r>
              <a:rPr lang="zh-CN" altLang="en-US" dirty="0" smtClean="0"/>
              <a:t>，所以不妨设</a:t>
            </a:r>
            <a:r>
              <a:rPr lang="en-US" altLang="zh-CN" dirty="0" smtClean="0"/>
              <a:t>size[x] &lt; size[y]</a:t>
            </a:r>
            <a:endParaRPr lang="en-US" altLang="zh-CN" dirty="0" smtClean="0"/>
          </a:p>
          <a:p>
            <a:r>
              <a:rPr lang="zh-CN" altLang="en-US" dirty="0" smtClean="0"/>
              <a:t>定义</a:t>
            </a:r>
            <a:r>
              <a:rPr lang="en-US" altLang="zh-CN" dirty="0" smtClean="0"/>
              <a:t>size</a:t>
            </a:r>
            <a:r>
              <a:rPr lang="zh-CN" altLang="en-US" dirty="0" smtClean="0"/>
              <a:t>大于</a:t>
            </a:r>
            <a:r>
              <a:rPr lang="en-US" altLang="zh-CN" dirty="0" err="1" smtClean="0"/>
              <a:t>sqrtn</a:t>
            </a:r>
            <a:r>
              <a:rPr lang="zh-CN" altLang="en-US" dirty="0" smtClean="0"/>
              <a:t>为大，</a:t>
            </a:r>
            <a:r>
              <a:rPr lang="en-US" altLang="zh-CN" dirty="0" smtClean="0"/>
              <a:t>size</a:t>
            </a:r>
            <a:r>
              <a:rPr lang="zh-CN" altLang="en-US" dirty="0" smtClean="0"/>
              <a:t>小于等于</a:t>
            </a:r>
            <a:r>
              <a:rPr lang="en-US" altLang="zh-CN" dirty="0" err="1" smtClean="0"/>
              <a:t>sqrtn</a:t>
            </a:r>
            <a:r>
              <a:rPr lang="zh-CN" altLang="en-US" dirty="0" smtClean="0"/>
              <a:t>为小</a:t>
            </a:r>
            <a:endParaRPr lang="zh-CN" altLang="en-US" dirty="0" smtClean="0"/>
          </a:p>
          <a:p>
            <a:r>
              <a:rPr lang="zh-CN" altLang="en-US" dirty="0" smtClean="0"/>
              <a:t>定义</a:t>
            </a:r>
            <a:r>
              <a:rPr lang="en-US" altLang="zh-CN" dirty="0" err="1" smtClean="0"/>
              <a:t>ans</a:t>
            </a:r>
            <a:r>
              <a:rPr lang="en-US" altLang="zh-CN" dirty="0" smtClean="0"/>
              <a:t>[x][y]</a:t>
            </a:r>
            <a:r>
              <a:rPr lang="zh-CN" altLang="en-US" dirty="0" smtClean="0"/>
              <a:t>为</a:t>
            </a:r>
            <a:r>
              <a:rPr lang="en-US" altLang="zh-CN" dirty="0" smtClean="0"/>
              <a:t>x</a:t>
            </a:r>
            <a:r>
              <a:rPr lang="zh-CN" altLang="en-US" dirty="0" smtClean="0"/>
              <a:t>到</a:t>
            </a:r>
            <a:r>
              <a:rPr lang="en-US" altLang="zh-CN" dirty="0" smtClean="0"/>
              <a:t>y</a:t>
            </a:r>
            <a:r>
              <a:rPr lang="zh-CN" altLang="en-US" dirty="0" smtClean="0"/>
              <a:t>去除附属集合的部分的答案（附属集合是什么下面有说）</a:t>
            </a:r>
            <a:endParaRPr lang="zh-CN" altLang="en-US" dirty="0" smtClean="0"/>
          </a:p>
          <a:p>
            <a:r>
              <a:rPr lang="en-US" altLang="zh-CN" dirty="0" smtClean="0"/>
              <a:t>x</a:t>
            </a:r>
            <a:r>
              <a:rPr lang="zh-CN" altLang="en-US" dirty="0" smtClean="0"/>
              <a:t>取遍所有值，</a:t>
            </a:r>
            <a:r>
              <a:rPr lang="en-US" altLang="zh-CN" dirty="0" smtClean="0"/>
              <a:t>y</a:t>
            </a:r>
            <a:r>
              <a:rPr lang="zh-CN" altLang="en-US" dirty="0" smtClean="0"/>
              <a:t>只有所有大的值，总</a:t>
            </a:r>
            <a:r>
              <a:rPr lang="en-US" altLang="zh-CN" dirty="0" smtClean="0"/>
              <a:t>O( </a:t>
            </a:r>
            <a:r>
              <a:rPr lang="en-US" altLang="zh-CN" dirty="0" err="1" smtClean="0"/>
              <a:t>sqrtn</a:t>
            </a:r>
            <a:r>
              <a:rPr lang="en-US" altLang="zh-CN" dirty="0" smtClean="0"/>
              <a:t> )</a:t>
            </a:r>
            <a:r>
              <a:rPr lang="zh-CN" altLang="en-US" dirty="0" smtClean="0"/>
              <a:t>个</a:t>
            </a:r>
            <a:br>
              <a:rPr lang="zh-CN" altLang="en-US" dirty="0" smtClean="0"/>
            </a:br>
            <a:endParaRPr lang="zh-CN" altLang="en-US" dirty="0" smtClean="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57500" lnSpcReduction="20000"/>
          </a:bodyPr>
          <a:lstStyle/>
          <a:p>
            <a:r>
              <a:rPr lang="zh-CN" altLang="en-US" dirty="0" smtClean="0"/>
              <a:t>修改：</a:t>
            </a:r>
            <a:endParaRPr lang="zh-CN" altLang="en-US" dirty="0" smtClean="0"/>
          </a:p>
          <a:p>
            <a:r>
              <a:rPr lang="zh-CN" altLang="en-US" dirty="0" smtClean="0"/>
              <a:t>如果</a:t>
            </a:r>
            <a:r>
              <a:rPr lang="en-US" altLang="zh-CN" dirty="0" smtClean="0"/>
              <a:t>x</a:t>
            </a:r>
            <a:r>
              <a:rPr lang="zh-CN" altLang="en-US" dirty="0" smtClean="0"/>
              <a:t>和</a:t>
            </a:r>
            <a:r>
              <a:rPr lang="en-US" altLang="zh-CN" dirty="0" smtClean="0"/>
              <a:t>y</a:t>
            </a:r>
            <a:r>
              <a:rPr lang="zh-CN" altLang="en-US" dirty="0" smtClean="0"/>
              <a:t>均为大，则可以暴力重构，</a:t>
            </a:r>
            <a:r>
              <a:rPr lang="en-US" altLang="zh-CN" dirty="0" smtClean="0"/>
              <a:t>O( n )</a:t>
            </a:r>
            <a:r>
              <a:rPr lang="zh-CN" altLang="en-US" dirty="0" smtClean="0"/>
              <a:t>处理出</a:t>
            </a:r>
            <a:r>
              <a:rPr lang="en-US" altLang="zh-CN" dirty="0" smtClean="0"/>
              <a:t>y</a:t>
            </a:r>
            <a:r>
              <a:rPr lang="zh-CN" altLang="en-US" dirty="0" smtClean="0"/>
              <a:t>这个值对每个其他值的答案，因为这样的重构最多进行</a:t>
            </a:r>
            <a:r>
              <a:rPr lang="en-US" altLang="zh-CN" dirty="0" smtClean="0"/>
              <a:t>O( </a:t>
            </a:r>
            <a:r>
              <a:rPr lang="en-US" altLang="zh-CN" dirty="0" err="1" smtClean="0"/>
              <a:t>sqrtn</a:t>
            </a:r>
            <a:r>
              <a:rPr lang="en-US" altLang="zh-CN" dirty="0" smtClean="0"/>
              <a:t> )</a:t>
            </a:r>
            <a:r>
              <a:rPr lang="zh-CN" altLang="en-US" dirty="0" smtClean="0"/>
              <a:t>次，所以这部分复杂度为</a:t>
            </a:r>
            <a:r>
              <a:rPr lang="en-US" altLang="zh-CN" dirty="0" smtClean="0"/>
              <a:t>O( </a:t>
            </a:r>
            <a:r>
              <a:rPr lang="en-US" altLang="zh-CN" dirty="0" err="1" smtClean="0"/>
              <a:t>nsqrtn</a:t>
            </a:r>
            <a:r>
              <a:rPr lang="en-US" altLang="zh-CN" dirty="0" smtClean="0"/>
              <a:t> )</a:t>
            </a:r>
            <a:endParaRPr lang="en-US" altLang="zh-CN" dirty="0" smtClean="0"/>
          </a:p>
          <a:p>
            <a:r>
              <a:rPr lang="zh-CN" altLang="en-US" dirty="0" smtClean="0"/>
              <a:t>如果</a:t>
            </a:r>
            <a:r>
              <a:rPr lang="en-US" altLang="zh-CN" dirty="0" smtClean="0"/>
              <a:t>x</a:t>
            </a:r>
            <a:r>
              <a:rPr lang="zh-CN" altLang="en-US" dirty="0" smtClean="0"/>
              <a:t>和</a:t>
            </a:r>
            <a:r>
              <a:rPr lang="en-US" altLang="zh-CN" dirty="0" smtClean="0"/>
              <a:t>y</a:t>
            </a:r>
            <a:r>
              <a:rPr lang="zh-CN" altLang="en-US" dirty="0" smtClean="0"/>
              <a:t>均为小，则可以直接归并两个值的位置的排序后的数组，单次</a:t>
            </a:r>
            <a:r>
              <a:rPr lang="en-US" altLang="zh-CN" dirty="0" smtClean="0"/>
              <a:t>O( </a:t>
            </a:r>
            <a:r>
              <a:rPr lang="en-US" altLang="zh-CN" dirty="0" err="1" smtClean="0"/>
              <a:t>sqrtn</a:t>
            </a:r>
            <a:r>
              <a:rPr lang="en-US" altLang="zh-CN" dirty="0" smtClean="0"/>
              <a:t> )</a:t>
            </a:r>
            <a:r>
              <a:rPr lang="zh-CN" altLang="en-US" dirty="0" smtClean="0"/>
              <a:t>，所以这部分复杂度为</a:t>
            </a:r>
            <a:r>
              <a:rPr lang="en-US" altLang="zh-CN" dirty="0" smtClean="0"/>
              <a:t>O( </a:t>
            </a:r>
            <a:r>
              <a:rPr lang="en-US" altLang="zh-CN" dirty="0" err="1" smtClean="0"/>
              <a:t>msqrtn</a:t>
            </a:r>
            <a:r>
              <a:rPr lang="en-US" altLang="zh-CN" dirty="0" smtClean="0"/>
              <a:t> )</a:t>
            </a:r>
            <a:endParaRPr lang="en-US" altLang="zh-CN" dirty="0" smtClean="0"/>
          </a:p>
          <a:p>
            <a:r>
              <a:rPr lang="zh-CN" altLang="en-US" dirty="0" smtClean="0"/>
              <a:t>如果</a:t>
            </a:r>
            <a:r>
              <a:rPr lang="en-US" altLang="zh-CN" dirty="0" smtClean="0"/>
              <a:t>x</a:t>
            </a:r>
            <a:r>
              <a:rPr lang="zh-CN" altLang="en-US" dirty="0" smtClean="0"/>
              <a:t>为小，</a:t>
            </a:r>
            <a:r>
              <a:rPr lang="en-US" altLang="zh-CN" dirty="0" smtClean="0"/>
              <a:t>y</a:t>
            </a:r>
            <a:r>
              <a:rPr lang="zh-CN" altLang="en-US" dirty="0" smtClean="0"/>
              <a:t>为大，发现小合并进大的均摊位置数为</a:t>
            </a:r>
            <a:r>
              <a:rPr lang="en-US" altLang="zh-CN" dirty="0" smtClean="0"/>
              <a:t>O( n )</a:t>
            </a:r>
            <a:r>
              <a:rPr lang="zh-CN" altLang="en-US" dirty="0" smtClean="0"/>
              <a:t>，对这个再次进行根号平衡</a:t>
            </a:r>
            <a:endParaRPr lang="zh-CN" altLang="en-US" dirty="0" smtClean="0"/>
          </a:p>
          <a:p>
            <a:r>
              <a:rPr lang="zh-CN" altLang="en-US" dirty="0" smtClean="0"/>
              <a:t>对于每个大，维护一个附属的位置集合，这个位置集合的大小不超过</a:t>
            </a:r>
            <a:r>
              <a:rPr lang="en-US" altLang="zh-CN" dirty="0" err="1" smtClean="0"/>
              <a:t>sqrtn</a:t>
            </a:r>
            <a:endParaRPr lang="en-US" altLang="zh-CN" dirty="0" smtClean="0"/>
          </a:p>
          <a:p>
            <a:r>
              <a:rPr lang="zh-CN" altLang="en-US" dirty="0" smtClean="0"/>
              <a:t>每次把小的</a:t>
            </a:r>
            <a:r>
              <a:rPr lang="en-US" altLang="zh-CN" dirty="0" smtClean="0"/>
              <a:t>x</a:t>
            </a:r>
            <a:r>
              <a:rPr lang="zh-CN" altLang="en-US" dirty="0" smtClean="0"/>
              <a:t>合并入大的</a:t>
            </a:r>
            <a:r>
              <a:rPr lang="en-US" altLang="zh-CN" dirty="0" smtClean="0"/>
              <a:t>y</a:t>
            </a:r>
            <a:r>
              <a:rPr lang="zh-CN" altLang="en-US" dirty="0" smtClean="0"/>
              <a:t>的时候，即合并入这个附属集合，并且用</a:t>
            </a:r>
            <a:r>
              <a:rPr lang="en-US" altLang="zh-CN" dirty="0" smtClean="0"/>
              <a:t>x</a:t>
            </a:r>
            <a:r>
              <a:rPr lang="zh-CN" altLang="en-US" dirty="0" smtClean="0"/>
              <a:t>到所有大的值的答案更新</a:t>
            </a:r>
            <a:r>
              <a:rPr lang="en-US" altLang="zh-CN" dirty="0" smtClean="0"/>
              <a:t>y</a:t>
            </a:r>
            <a:r>
              <a:rPr lang="zh-CN" altLang="en-US" dirty="0" smtClean="0"/>
              <a:t>到所有大的值的答案，这样</a:t>
            </a:r>
            <a:endParaRPr lang="zh-CN" altLang="en-US" dirty="0" smtClean="0"/>
          </a:p>
          <a:p>
            <a:r>
              <a:rPr lang="zh-CN" altLang="en-US" dirty="0" smtClean="0"/>
              <a:t>如果合并后附属集合大小超过</a:t>
            </a:r>
            <a:r>
              <a:rPr lang="en-US" altLang="zh-CN" dirty="0" err="1" smtClean="0"/>
              <a:t>sqrtn</a:t>
            </a:r>
            <a:r>
              <a:rPr lang="zh-CN" altLang="en-US" dirty="0" smtClean="0"/>
              <a:t>，则</a:t>
            </a:r>
            <a:r>
              <a:rPr lang="en-US" altLang="zh-CN" dirty="0" smtClean="0"/>
              <a:t>O( n )</a:t>
            </a:r>
            <a:r>
              <a:rPr lang="zh-CN" altLang="en-US" dirty="0" smtClean="0"/>
              <a:t>重构</a:t>
            </a:r>
            <a:r>
              <a:rPr lang="en-US" altLang="zh-CN" dirty="0" smtClean="0"/>
              <a:t>y</a:t>
            </a:r>
            <a:r>
              <a:rPr lang="zh-CN" altLang="en-US" dirty="0" smtClean="0"/>
              <a:t>到所有值的答案，这个过程最多进行</a:t>
            </a:r>
            <a:r>
              <a:rPr lang="en-US" altLang="zh-CN" dirty="0" smtClean="0"/>
              <a:t>O( </a:t>
            </a:r>
            <a:r>
              <a:rPr lang="en-US" altLang="zh-CN" dirty="0" err="1" smtClean="0"/>
              <a:t>sqrtn</a:t>
            </a:r>
            <a:r>
              <a:rPr lang="en-US" altLang="zh-CN" dirty="0" smtClean="0"/>
              <a:t> )</a:t>
            </a:r>
            <a:r>
              <a:rPr lang="zh-CN" altLang="en-US" dirty="0" smtClean="0"/>
              <a:t>次，均摊复杂度</a:t>
            </a:r>
            <a:r>
              <a:rPr lang="en-US" altLang="zh-CN" dirty="0" smtClean="0"/>
              <a:t>O( </a:t>
            </a:r>
            <a:r>
              <a:rPr lang="en-US" altLang="zh-CN" dirty="0" err="1" smtClean="0"/>
              <a:t>nsqrtn</a:t>
            </a:r>
            <a:r>
              <a:rPr lang="en-US" altLang="zh-CN" dirty="0" smtClean="0"/>
              <a:t> )</a:t>
            </a:r>
            <a:endParaRPr lang="en-US" altLang="zh-CN" dirty="0" smtClean="0"/>
          </a:p>
          <a:p>
            <a:r>
              <a:rPr lang="zh-CN" altLang="en-US" dirty="0" smtClean="0"/>
              <a:t>由于大的值个数 </a:t>
            </a:r>
            <a:r>
              <a:rPr lang="en-US" altLang="zh-CN" dirty="0" smtClean="0"/>
              <a:t>&lt;= </a:t>
            </a:r>
            <a:r>
              <a:rPr lang="en-US" altLang="zh-CN" dirty="0" err="1" smtClean="0"/>
              <a:t>sqrtn</a:t>
            </a:r>
            <a:r>
              <a:rPr lang="en-US" altLang="zh-CN" dirty="0" smtClean="0"/>
              <a:t> , </a:t>
            </a:r>
            <a:r>
              <a:rPr lang="zh-CN" altLang="en-US" dirty="0" smtClean="0"/>
              <a:t>附属集合大小 </a:t>
            </a:r>
            <a:r>
              <a:rPr lang="en-US" altLang="zh-CN" dirty="0" smtClean="0"/>
              <a:t>&lt;= </a:t>
            </a:r>
            <a:r>
              <a:rPr lang="en-US" altLang="zh-CN" dirty="0" err="1" smtClean="0"/>
              <a:t>sqrtn</a:t>
            </a:r>
            <a:r>
              <a:rPr lang="zh-CN" altLang="en-US" dirty="0" smtClean="0"/>
              <a:t>，这一部分是单次</a:t>
            </a:r>
            <a:r>
              <a:rPr lang="en-US" altLang="zh-CN" dirty="0" smtClean="0"/>
              <a:t>O( </a:t>
            </a:r>
            <a:r>
              <a:rPr lang="en-US" altLang="zh-CN" dirty="0" err="1" smtClean="0"/>
              <a:t>sqrtn</a:t>
            </a:r>
            <a:r>
              <a:rPr lang="en-US" altLang="zh-CN" dirty="0" smtClean="0"/>
              <a:t> )</a:t>
            </a:r>
            <a:r>
              <a:rPr lang="zh-CN" altLang="en-US" dirty="0" smtClean="0"/>
              <a:t>的，所以这部分复杂度为</a:t>
            </a:r>
            <a:r>
              <a:rPr lang="en-US" altLang="zh-CN" dirty="0" smtClean="0"/>
              <a:t>O( </a:t>
            </a:r>
            <a:r>
              <a:rPr lang="en-US" altLang="zh-CN" dirty="0" err="1" smtClean="0"/>
              <a:t>msqrtn</a:t>
            </a:r>
            <a:r>
              <a:rPr lang="en-US" altLang="zh-CN" dirty="0" smtClean="0"/>
              <a:t> )</a:t>
            </a:r>
            <a:endParaRPr lang="en-US" altLang="zh-CN"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sz="6400" dirty="0" smtClean="0">
                <a:solidFill>
                  <a:srgbClr val="FF0000"/>
                </a:solidFill>
              </a:rPr>
              <a:t>不叫“宗法树”</a:t>
            </a:r>
            <a:endParaRPr lang="en-US" altLang="zh-CN" sz="6400" dirty="0" smtClean="0">
              <a:solidFill>
                <a:srgbClr val="FF0000"/>
              </a:solidFill>
            </a:endParaRPr>
          </a:p>
          <a:p>
            <a:r>
              <a:rPr lang="zh-CN" altLang="en-US" sz="2800" dirty="0" smtClean="0"/>
              <a:t>也不是我发明的。。不过应该算是独立发现吧</a:t>
            </a:r>
            <a:endParaRPr lang="en-US" altLang="zh-CN" sz="2800" dirty="0" smtClean="0"/>
          </a:p>
          <a:p>
            <a:r>
              <a:rPr lang="zh-CN" altLang="en-US" sz="2800" dirty="0" smtClean="0"/>
              <a:t>大概是我初中中考完，去成都七中参加学科夏令营，然后感觉非常无聊又没事干，看其他</a:t>
            </a:r>
            <a:r>
              <a:rPr lang="en-US" altLang="zh-CN" sz="2800" dirty="0" err="1" smtClean="0"/>
              <a:t>oier</a:t>
            </a:r>
            <a:r>
              <a:rPr lang="zh-CN" altLang="en-US" sz="2800" dirty="0" smtClean="0"/>
              <a:t>都会</a:t>
            </a:r>
            <a:r>
              <a:rPr lang="en-US" altLang="zh-CN" sz="2800" dirty="0" smtClean="0"/>
              <a:t>splay</a:t>
            </a:r>
            <a:r>
              <a:rPr lang="zh-CN" altLang="en-US" sz="2800" dirty="0" smtClean="0"/>
              <a:t>了，自己又学不懂，然后就想能不能用线段树来实现</a:t>
            </a:r>
            <a:r>
              <a:rPr lang="en-US" altLang="zh-CN" sz="2800" dirty="0" smtClean="0"/>
              <a:t>splay</a:t>
            </a:r>
            <a:r>
              <a:rPr lang="zh-CN" altLang="en-US" sz="2800" dirty="0" smtClean="0"/>
              <a:t>操作</a:t>
            </a:r>
            <a:endParaRPr lang="en-US" altLang="zh-CN" sz="2800" dirty="0" smtClean="0"/>
          </a:p>
          <a:p>
            <a:r>
              <a:rPr lang="zh-CN" altLang="en-US" sz="2800" dirty="0" smtClean="0"/>
              <a:t>然后发现完全可以耶，还能过题</a:t>
            </a:r>
            <a:endParaRPr lang="en-US" altLang="zh-CN" sz="2800" dirty="0" smtClean="0"/>
          </a:p>
          <a:p>
            <a:r>
              <a:rPr lang="zh-CN" altLang="en-US" sz="2800" dirty="0" smtClean="0"/>
              <a:t>然后感觉好厉害啊我要把这个发扬光大</a:t>
            </a:r>
            <a:endParaRPr lang="en-US" altLang="zh-CN" sz="2800" dirty="0" smtClean="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fontScale="62500"/>
          </a:bodyPr>
          <a:lstStyle/>
          <a:p>
            <a:r>
              <a:rPr lang="zh-CN" altLang="en-US" dirty="0" smtClean="0"/>
              <a:t>查询：</a:t>
            </a:r>
            <a:endParaRPr lang="zh-CN" altLang="en-US" dirty="0" smtClean="0"/>
          </a:p>
          <a:p>
            <a:r>
              <a:rPr lang="zh-CN" altLang="en-US" dirty="0" smtClean="0"/>
              <a:t>如果</a:t>
            </a:r>
            <a:r>
              <a:rPr lang="en-US" altLang="zh-CN" dirty="0" smtClean="0"/>
              <a:t>x</a:t>
            </a:r>
            <a:r>
              <a:rPr lang="zh-CN" altLang="en-US" dirty="0" smtClean="0"/>
              <a:t>和</a:t>
            </a:r>
            <a:r>
              <a:rPr lang="en-US" altLang="zh-CN" dirty="0" smtClean="0"/>
              <a:t>y</a:t>
            </a:r>
            <a:r>
              <a:rPr lang="zh-CN" altLang="en-US" dirty="0" smtClean="0"/>
              <a:t>均为大，则在维护的答案中查询</a:t>
            </a:r>
            <a:r>
              <a:rPr lang="en-US" altLang="zh-CN" dirty="0" smtClean="0"/>
              <a:t>min( </a:t>
            </a:r>
            <a:r>
              <a:rPr lang="en-US" altLang="zh-CN" dirty="0" err="1" smtClean="0"/>
              <a:t>ans</a:t>
            </a:r>
            <a:r>
              <a:rPr lang="en-US" altLang="zh-CN" dirty="0" smtClean="0"/>
              <a:t>[x][y] , </a:t>
            </a:r>
            <a:r>
              <a:rPr lang="en-US" altLang="zh-CN" dirty="0" err="1" smtClean="0"/>
              <a:t>ans</a:t>
            </a:r>
            <a:r>
              <a:rPr lang="en-US" altLang="zh-CN" dirty="0" smtClean="0"/>
              <a:t>[y][x] )</a:t>
            </a:r>
            <a:r>
              <a:rPr lang="zh-CN" altLang="en-US" dirty="0" smtClean="0"/>
              <a:t>，然后将</a:t>
            </a:r>
            <a:r>
              <a:rPr lang="en-US" altLang="zh-CN" dirty="0" smtClean="0"/>
              <a:t>x</a:t>
            </a:r>
            <a:r>
              <a:rPr lang="zh-CN" altLang="en-US" dirty="0" smtClean="0"/>
              <a:t>的附属集合和</a:t>
            </a:r>
            <a:r>
              <a:rPr lang="en-US" altLang="zh-CN" dirty="0" smtClean="0"/>
              <a:t>y</a:t>
            </a:r>
            <a:r>
              <a:rPr lang="zh-CN" altLang="en-US" dirty="0" smtClean="0"/>
              <a:t>的附属集合进行归并，这一部分是单次</a:t>
            </a:r>
            <a:r>
              <a:rPr lang="en-US" altLang="zh-CN" dirty="0" smtClean="0"/>
              <a:t>O( </a:t>
            </a:r>
            <a:r>
              <a:rPr lang="en-US" altLang="zh-CN" dirty="0" err="1" smtClean="0"/>
              <a:t>sqrtn</a:t>
            </a:r>
            <a:r>
              <a:rPr lang="en-US" altLang="zh-CN" dirty="0" smtClean="0"/>
              <a:t> )</a:t>
            </a:r>
            <a:r>
              <a:rPr lang="zh-CN" altLang="en-US" dirty="0" smtClean="0"/>
              <a:t>的，所以这部分复杂度为</a:t>
            </a:r>
            <a:r>
              <a:rPr lang="en-US" altLang="zh-CN" dirty="0" smtClean="0"/>
              <a:t>O( </a:t>
            </a:r>
            <a:r>
              <a:rPr lang="en-US" altLang="zh-CN" dirty="0" err="1" smtClean="0"/>
              <a:t>msqrtn</a:t>
            </a:r>
            <a:r>
              <a:rPr lang="en-US" altLang="zh-CN" dirty="0" smtClean="0"/>
              <a:t> )</a:t>
            </a:r>
            <a:endParaRPr lang="en-US" altLang="zh-CN" dirty="0" smtClean="0"/>
          </a:p>
          <a:p>
            <a:r>
              <a:rPr lang="zh-CN" altLang="en-US" dirty="0" smtClean="0"/>
              <a:t>如果</a:t>
            </a:r>
            <a:r>
              <a:rPr lang="en-US" altLang="zh-CN" dirty="0" smtClean="0"/>
              <a:t>x</a:t>
            </a:r>
            <a:r>
              <a:rPr lang="zh-CN" altLang="en-US" dirty="0" smtClean="0"/>
              <a:t>和</a:t>
            </a:r>
            <a:r>
              <a:rPr lang="en-US" altLang="zh-CN" dirty="0" smtClean="0"/>
              <a:t>y</a:t>
            </a:r>
            <a:r>
              <a:rPr lang="zh-CN" altLang="en-US" dirty="0" smtClean="0"/>
              <a:t>均为小，则进行一次归并即可，所以这部分复杂度为</a:t>
            </a:r>
            <a:r>
              <a:rPr lang="en-US" altLang="zh-CN" dirty="0" smtClean="0"/>
              <a:t>O( </a:t>
            </a:r>
            <a:r>
              <a:rPr lang="en-US" altLang="zh-CN" dirty="0" err="1" smtClean="0"/>
              <a:t>msqrtn</a:t>
            </a:r>
            <a:r>
              <a:rPr lang="en-US" altLang="zh-CN" dirty="0" smtClean="0"/>
              <a:t> )</a:t>
            </a:r>
            <a:endParaRPr lang="en-US" altLang="zh-CN" dirty="0" smtClean="0"/>
          </a:p>
          <a:p>
            <a:r>
              <a:rPr lang="zh-CN" altLang="en-US" dirty="0" smtClean="0"/>
              <a:t>如果</a:t>
            </a:r>
            <a:r>
              <a:rPr lang="en-US" altLang="zh-CN" dirty="0" smtClean="0"/>
              <a:t>x</a:t>
            </a:r>
            <a:r>
              <a:rPr lang="zh-CN" altLang="en-US" dirty="0" smtClean="0"/>
              <a:t>为小，</a:t>
            </a:r>
            <a:r>
              <a:rPr lang="en-US" altLang="zh-CN" dirty="0" smtClean="0"/>
              <a:t>y</a:t>
            </a:r>
            <a:r>
              <a:rPr lang="zh-CN" altLang="en-US" dirty="0" smtClean="0"/>
              <a:t>为大，则在维护的答案中查询</a:t>
            </a:r>
            <a:r>
              <a:rPr lang="en-US" altLang="zh-CN" dirty="0" err="1" smtClean="0"/>
              <a:t>ans</a:t>
            </a:r>
            <a:r>
              <a:rPr lang="en-US" altLang="zh-CN" dirty="0" smtClean="0"/>
              <a:t>[x][y]</a:t>
            </a:r>
            <a:r>
              <a:rPr lang="zh-CN" altLang="en-US" dirty="0" smtClean="0"/>
              <a:t>，然后将</a:t>
            </a:r>
            <a:r>
              <a:rPr lang="en-US" altLang="zh-CN" dirty="0" smtClean="0"/>
              <a:t>x</a:t>
            </a:r>
            <a:r>
              <a:rPr lang="zh-CN" altLang="en-US" dirty="0" smtClean="0"/>
              <a:t>和</a:t>
            </a:r>
            <a:r>
              <a:rPr lang="en-US" altLang="zh-CN" dirty="0" smtClean="0"/>
              <a:t>y</a:t>
            </a:r>
            <a:r>
              <a:rPr lang="zh-CN" altLang="en-US" dirty="0" smtClean="0"/>
              <a:t>的附属集合进行归并，这一部分是单次</a:t>
            </a:r>
            <a:r>
              <a:rPr lang="en-US" altLang="zh-CN" dirty="0" smtClean="0"/>
              <a:t>O( </a:t>
            </a:r>
            <a:r>
              <a:rPr lang="en-US" altLang="zh-CN" dirty="0" err="1" smtClean="0"/>
              <a:t>sqrtn</a:t>
            </a:r>
            <a:r>
              <a:rPr lang="en-US" altLang="zh-CN" dirty="0" smtClean="0"/>
              <a:t> )</a:t>
            </a:r>
            <a:r>
              <a:rPr lang="zh-CN" altLang="en-US" dirty="0" smtClean="0"/>
              <a:t>的，所以这部分复杂度为</a:t>
            </a:r>
            <a:r>
              <a:rPr lang="en-US" altLang="zh-CN" dirty="0" smtClean="0"/>
              <a:t>O( </a:t>
            </a:r>
            <a:r>
              <a:rPr lang="en-US" altLang="zh-CN" dirty="0" err="1" smtClean="0"/>
              <a:t>msqrtn</a:t>
            </a:r>
            <a:r>
              <a:rPr lang="en-US" altLang="zh-CN" dirty="0" smtClean="0"/>
              <a:t> )</a:t>
            </a:r>
            <a:endParaRPr lang="en-US" altLang="zh-CN" dirty="0" smtClean="0"/>
          </a:p>
          <a:p>
            <a:r>
              <a:rPr lang="zh-CN" altLang="en-US" dirty="0" smtClean="0"/>
              <a:t>由于维护了所有可能的贡献，而且更新是取</a:t>
            </a:r>
            <a:r>
              <a:rPr lang="en-US" altLang="zh-CN" dirty="0" smtClean="0"/>
              <a:t>min</a:t>
            </a:r>
            <a:r>
              <a:rPr lang="zh-CN" altLang="en-US" dirty="0" smtClean="0"/>
              <a:t>，正确性也得到了保障</a:t>
            </a:r>
            <a:endParaRPr lang="en-US" altLang="zh-CN" dirty="0" smtClean="0"/>
          </a:p>
          <a:p>
            <a:r>
              <a:rPr lang="zh-CN" altLang="en-US" dirty="0" smtClean="0"/>
              <a:t>时间复杂度</a:t>
            </a:r>
            <a:r>
              <a:rPr lang="en-US" altLang="zh-CN" dirty="0" smtClean="0"/>
              <a:t>O( (</a:t>
            </a:r>
            <a:r>
              <a:rPr lang="en-US" altLang="zh-CN" dirty="0" err="1" smtClean="0"/>
              <a:t>n+m</a:t>
            </a:r>
            <a:r>
              <a:rPr lang="en-US" altLang="zh-CN" dirty="0" smtClean="0"/>
              <a:t>)</a:t>
            </a:r>
            <a:r>
              <a:rPr lang="en-US" altLang="zh-CN" dirty="0" err="1" smtClean="0"/>
              <a:t>sqrtn</a:t>
            </a:r>
            <a:r>
              <a:rPr lang="en-US" altLang="zh-CN" dirty="0" smtClean="0"/>
              <a:t> )</a:t>
            </a:r>
            <a:r>
              <a:rPr lang="zh-CN" altLang="en-US" dirty="0" smtClean="0"/>
              <a:t>，空间复杂度</a:t>
            </a:r>
            <a:r>
              <a:rPr lang="en-US" altLang="zh-CN" dirty="0" smtClean="0"/>
              <a:t>O( </a:t>
            </a:r>
            <a:r>
              <a:rPr lang="en-US" altLang="zh-CN" dirty="0" err="1" smtClean="0"/>
              <a:t>nsqrtn</a:t>
            </a:r>
            <a:r>
              <a:rPr lang="en-US" altLang="zh-CN" dirty="0" smtClean="0"/>
              <a:t> )</a:t>
            </a:r>
            <a:endParaRPr lang="en-US" altLang="zh-CN" dirty="0" smtClean="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[Ynoi2018]</a:t>
            </a:r>
            <a:r>
              <a:rPr lang="zh-CN" altLang="en-US" dirty="0" smtClean="0"/>
              <a:t>末日时在做什么？有没有空？可以来拯救吗？</a:t>
            </a:r>
            <a:endParaRPr lang="zh-CN" altLang="en-US" dirty="0"/>
          </a:p>
        </p:txBody>
      </p:sp>
      <p:sp>
        <p:nvSpPr>
          <p:cNvPr id="3" name="内容占位符 2"/>
          <p:cNvSpPr>
            <a:spLocks noGrp="1"/>
          </p:cNvSpPr>
          <p:nvPr>
            <p:ph idx="1"/>
          </p:nvPr>
        </p:nvSpPr>
        <p:spPr/>
        <p:txBody>
          <a:bodyPr/>
          <a:lstStyle/>
          <a:p>
            <a:r>
              <a:rPr lang="zh-CN" altLang="en-US" dirty="0" smtClean="0"/>
              <a:t>第六分块</a:t>
            </a:r>
            <a:endParaRPr lang="en-US" altLang="zh-CN" dirty="0" smtClean="0"/>
          </a:p>
          <a:p>
            <a:r>
              <a:rPr lang="zh-CN" altLang="en-US" dirty="0" smtClean="0"/>
              <a:t>序列</a:t>
            </a:r>
            <a:endParaRPr lang="en-US" altLang="zh-CN" dirty="0" smtClean="0"/>
          </a:p>
          <a:p>
            <a:r>
              <a:rPr lang="en-US" altLang="zh-CN" dirty="0" smtClean="0"/>
              <a:t>1.</a:t>
            </a:r>
            <a:r>
              <a:rPr lang="zh-CN" altLang="en-US" dirty="0" smtClean="0"/>
              <a:t>区间加正数（其实任意数也是可以做的）</a:t>
            </a:r>
            <a:endParaRPr lang="en-US" altLang="zh-CN" dirty="0" smtClean="0"/>
          </a:p>
          <a:p>
            <a:r>
              <a:rPr lang="en-US" altLang="zh-CN" dirty="0" smtClean="0"/>
              <a:t>2.</a:t>
            </a:r>
            <a:r>
              <a:rPr lang="zh-CN" altLang="en-US" dirty="0" smtClean="0"/>
              <a:t>查询区间最大子段和</a:t>
            </a:r>
            <a:endParaRPr lang="zh-CN" alt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[Ynoi2018]</a:t>
            </a:r>
            <a:r>
              <a:rPr lang="zh-CN" altLang="en-US" dirty="0" smtClean="0"/>
              <a:t>末日时在做什么？有没有空？可以来拯救吗？</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8/11</a:t>
            </a:r>
            <a:endParaRPr lang="en-US" altLang="zh-CN" dirty="0" smtClean="0"/>
          </a:p>
          <a:p>
            <a:endParaRPr lang="zh-CN" altLang="en-US" dirty="0"/>
          </a:p>
          <a:p>
            <a:r>
              <a:rPr lang="zh-CN" altLang="en-US" dirty="0"/>
              <a:t>先看一个这题的弱化版</a:t>
            </a:r>
            <a:endParaRPr lang="zh-CN" alt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[Ynoi2015]</a:t>
            </a:r>
            <a:r>
              <a:rPr lang="ja-JP" altLang="en-US" dirty="0" smtClean="0">
                <a:latin typeface="宋体" panose="02010600030101010101" pitchFamily="2" charset="-122"/>
                <a:ea typeface="宋体" panose="02010600030101010101" pitchFamily="2" charset="-122"/>
              </a:rPr>
              <a:t>世界</a:t>
            </a:r>
            <a:r>
              <a:rPr lang="ja-JP" altLang="en-US" dirty="0">
                <a:latin typeface="宋体" panose="02010600030101010101" pitchFamily="2" charset="-122"/>
                <a:ea typeface="宋体" panose="02010600030101010101" pitchFamily="2" charset="-122"/>
              </a:rPr>
              <a:t>で一番幸せな女の子</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zh-CN" altLang="en-US" dirty="0" smtClean="0"/>
              <a:t>维护序列支持：</a:t>
            </a:r>
            <a:endParaRPr lang="en-US" altLang="zh-CN" dirty="0" smtClean="0"/>
          </a:p>
          <a:p>
            <a:r>
              <a:rPr lang="en-US" altLang="zh-CN" dirty="0" smtClean="0"/>
              <a:t>1.</a:t>
            </a:r>
            <a:r>
              <a:rPr lang="zh-CN" altLang="en-US" dirty="0" smtClean="0"/>
              <a:t>全局加</a:t>
            </a:r>
            <a:endParaRPr lang="en-US" altLang="zh-CN" dirty="0" smtClean="0"/>
          </a:p>
          <a:p>
            <a:r>
              <a:rPr lang="en-US" altLang="zh-CN" dirty="0" smtClean="0"/>
              <a:t>2.</a:t>
            </a:r>
            <a:r>
              <a:rPr lang="zh-CN" altLang="en-US" dirty="0" smtClean="0"/>
              <a:t>区间最大子段和</a:t>
            </a:r>
            <a:endParaRPr lang="zh-CN" altLang="en-US" dirty="0"/>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Solution1</a:t>
            </a:r>
            <a:endParaRPr lang="zh-CN" altLang="en-US" dirty="0"/>
          </a:p>
        </p:txBody>
      </p:sp>
      <p:sp>
        <p:nvSpPr>
          <p:cNvPr id="3" name="内容占位符 2"/>
          <p:cNvSpPr>
            <a:spLocks noGrp="1"/>
          </p:cNvSpPr>
          <p:nvPr>
            <p:ph idx="1"/>
          </p:nvPr>
        </p:nvSpPr>
        <p:spPr/>
        <p:txBody>
          <a:bodyPr/>
          <a:lstStyle/>
          <a:p>
            <a:r>
              <a:rPr lang="zh-CN" altLang="en-US" dirty="0" smtClean="0"/>
              <a:t>由于可以加负数</a:t>
            </a:r>
            <a:endParaRPr lang="en-US" altLang="zh-CN" dirty="0" smtClean="0"/>
          </a:p>
          <a:p>
            <a:r>
              <a:rPr lang="zh-CN" altLang="en-US" dirty="0" smtClean="0"/>
              <a:t>设</a:t>
            </a:r>
            <a:r>
              <a:rPr lang="en-US" altLang="zh-CN" dirty="0" smtClean="0"/>
              <a:t>pre[x]</a:t>
            </a:r>
            <a:r>
              <a:rPr lang="zh-CN" altLang="en-US" dirty="0" smtClean="0"/>
              <a:t>为</a:t>
            </a:r>
            <a:r>
              <a:rPr lang="en-US" altLang="zh-CN" dirty="0" smtClean="0"/>
              <a:t>x</a:t>
            </a:r>
            <a:r>
              <a:rPr lang="zh-CN" altLang="en-US" dirty="0" smtClean="0"/>
              <a:t>时刻全局加的值</a:t>
            </a:r>
            <a:endParaRPr lang="en-US" altLang="zh-CN" dirty="0" smtClean="0"/>
          </a:p>
          <a:p>
            <a:r>
              <a:rPr lang="zh-CN" altLang="en-US" dirty="0" smtClean="0"/>
              <a:t>按照</a:t>
            </a:r>
            <a:r>
              <a:rPr lang="en-US" altLang="zh-CN" dirty="0" smtClean="0"/>
              <a:t>pre</a:t>
            </a:r>
            <a:r>
              <a:rPr lang="zh-CN" altLang="en-US" dirty="0" smtClean="0"/>
              <a:t>从小到大处理</a:t>
            </a:r>
            <a:endParaRPr lang="en-US" altLang="zh-CN" dirty="0" smtClean="0"/>
          </a:p>
          <a:p>
            <a:r>
              <a:rPr lang="zh-CN" altLang="en-US" dirty="0" smtClean="0"/>
              <a:t>这样就转换为了只加正数</a:t>
            </a:r>
            <a:endParaRPr lang="zh-CN" altLang="en-US" dirty="0"/>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Solution1</a:t>
            </a:r>
            <a:endParaRPr lang="zh-CN" altLang="en-US" dirty="0"/>
          </a:p>
        </p:txBody>
      </p:sp>
      <p:sp>
        <p:nvSpPr>
          <p:cNvPr id="3" name="内容占位符 2"/>
          <p:cNvSpPr>
            <a:spLocks noGrp="1"/>
          </p:cNvSpPr>
          <p:nvPr>
            <p:ph idx="1"/>
          </p:nvPr>
        </p:nvSpPr>
        <p:spPr/>
        <p:txBody>
          <a:bodyPr/>
          <a:lstStyle/>
          <a:p>
            <a:r>
              <a:rPr lang="zh-CN" altLang="en-US" dirty="0" smtClean="0"/>
              <a:t>考虑分块</a:t>
            </a:r>
            <a:endParaRPr lang="en-US" altLang="zh-CN" dirty="0" smtClean="0"/>
          </a:p>
          <a:p>
            <a:r>
              <a:rPr lang="zh-CN" altLang="en-US" dirty="0"/>
              <a:t>每</a:t>
            </a:r>
            <a:r>
              <a:rPr lang="zh-CN" altLang="en-US" dirty="0" smtClean="0"/>
              <a:t>块维护一下块内长为</a:t>
            </a:r>
            <a:r>
              <a:rPr lang="en-US" altLang="zh-CN" dirty="0" smtClean="0"/>
              <a:t>1…</a:t>
            </a:r>
            <a:r>
              <a:rPr lang="en-US" altLang="zh-CN" dirty="0" err="1" smtClean="0"/>
              <a:t>sqrt</a:t>
            </a:r>
            <a:r>
              <a:rPr lang="en-US" altLang="zh-CN" dirty="0" smtClean="0"/>
              <a:t>(n)</a:t>
            </a:r>
            <a:r>
              <a:rPr lang="zh-CN" altLang="en-US" dirty="0" smtClean="0"/>
              <a:t>的最大前缀，最大后缀，最大子段和</a:t>
            </a:r>
            <a:endParaRPr lang="en-US" altLang="zh-CN" dirty="0" smtClean="0"/>
          </a:p>
          <a:p>
            <a:r>
              <a:rPr lang="zh-CN" altLang="en-US" dirty="0" smtClean="0"/>
              <a:t>如果一个整块加了，那么这个整块块内的最大子段长度肯定是不降的</a:t>
            </a:r>
            <a:endParaRPr lang="zh-CN" altLang="en-US"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Solution1</a:t>
            </a:r>
            <a:endParaRPr lang="zh-CN" altLang="en-US" dirty="0"/>
          </a:p>
        </p:txBody>
      </p:sp>
      <p:sp>
        <p:nvSpPr>
          <p:cNvPr id="3" name="内容占位符 2"/>
          <p:cNvSpPr>
            <a:spLocks noGrp="1"/>
          </p:cNvSpPr>
          <p:nvPr>
            <p:ph idx="1"/>
          </p:nvPr>
        </p:nvSpPr>
        <p:spPr/>
        <p:txBody>
          <a:bodyPr/>
          <a:lstStyle/>
          <a:p>
            <a:r>
              <a:rPr lang="zh-CN" altLang="en-US" dirty="0" smtClean="0"/>
              <a:t>每次查询的时候按照当前的全局加标记确定出每个块内的最大子段和</a:t>
            </a:r>
            <a:endParaRPr lang="en-US" altLang="zh-CN" dirty="0" smtClean="0"/>
          </a:p>
          <a:p>
            <a:r>
              <a:rPr lang="zh-CN" altLang="en-US" dirty="0" smtClean="0"/>
              <a:t>然后把跨块的询问用左边块的最大后缀和右边块的最大前缀拼起来</a:t>
            </a:r>
            <a:endParaRPr lang="en-US" altLang="zh-CN" dirty="0" smtClean="0"/>
          </a:p>
          <a:p>
            <a:r>
              <a:rPr lang="zh-CN" altLang="en-US" dirty="0"/>
              <a:t>即</a:t>
            </a:r>
            <a:r>
              <a:rPr lang="zh-CN" altLang="en-US" dirty="0" smtClean="0"/>
              <a:t>可</a:t>
            </a:r>
            <a:endParaRPr lang="en-US" altLang="zh-CN" dirty="0" smtClean="0"/>
          </a:p>
          <a:p>
            <a:endParaRPr lang="en-US" altLang="zh-CN" dirty="0"/>
          </a:p>
          <a:p>
            <a:r>
              <a:rPr lang="zh-CN" altLang="en-US" dirty="0" smtClean="0"/>
              <a:t>总复杂度</a:t>
            </a:r>
            <a:r>
              <a:rPr lang="en-US" altLang="zh-CN" dirty="0" smtClean="0"/>
              <a:t>O( </a:t>
            </a:r>
            <a:r>
              <a:rPr lang="en-US" altLang="zh-CN" dirty="0" err="1" smtClean="0"/>
              <a:t>msqrt</a:t>
            </a:r>
            <a:r>
              <a:rPr lang="en-US" altLang="zh-CN" dirty="0" smtClean="0"/>
              <a:t>(n) + </a:t>
            </a:r>
            <a:r>
              <a:rPr lang="en-US" altLang="zh-CN" dirty="0" err="1" smtClean="0"/>
              <a:t>nsqrt</a:t>
            </a:r>
            <a:r>
              <a:rPr lang="en-US" altLang="zh-CN" dirty="0" smtClean="0"/>
              <a:t>(n) )</a:t>
            </a:r>
            <a:endParaRPr lang="zh-CN" altLang="en-US" dirty="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lstStyle/>
          <a:p>
            <a:r>
              <a:rPr lang="zh-CN" altLang="en-US" dirty="0" smtClean="0"/>
              <a:t>这个根号太屑了，考虑</a:t>
            </a:r>
            <a:r>
              <a:rPr lang="en-US" altLang="zh-CN" dirty="0" smtClean="0"/>
              <a:t>poly log</a:t>
            </a:r>
            <a:endParaRPr lang="zh-CN" altLang="en-US" dirty="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线段树维护：</a:t>
            </a:r>
            <a:endParaRPr lang="en-US" altLang="zh-CN" dirty="0" smtClean="0"/>
          </a:p>
          <a:p>
            <a:r>
              <a:rPr lang="zh-CN" altLang="en-US" dirty="0" smtClean="0"/>
              <a:t>每个节点的左，右，内部最大子段和的凸函数</a:t>
            </a:r>
            <a:endParaRPr lang="en-US" altLang="zh-CN" dirty="0" smtClean="0"/>
          </a:p>
          <a:p>
            <a:r>
              <a:rPr lang="zh-CN" altLang="en-US" dirty="0" smtClean="0"/>
              <a:t>凸函数是一个区间的半平面交，每个下标</a:t>
            </a:r>
            <a:r>
              <a:rPr lang="en-US" altLang="zh-CN" dirty="0" smtClean="0"/>
              <a:t>x</a:t>
            </a:r>
            <a:r>
              <a:rPr lang="zh-CN" altLang="en-US" dirty="0" smtClean="0"/>
              <a:t>对应的意义是这个节点被整体加了</a:t>
            </a:r>
            <a:r>
              <a:rPr lang="en-US" altLang="zh-CN" dirty="0" smtClean="0"/>
              <a:t>x</a:t>
            </a:r>
            <a:r>
              <a:rPr lang="zh-CN" altLang="en-US" dirty="0" smtClean="0"/>
              <a:t>后，该节点的左，右，内部最大子段和的值是多少</a:t>
            </a:r>
            <a:endParaRPr lang="en-US" altLang="zh-CN" dirty="0" smtClean="0"/>
          </a:p>
          <a:p>
            <a:r>
              <a:rPr lang="zh-CN" altLang="en-US" dirty="0" smtClean="0"/>
              <a:t>设左最大子段和是</a:t>
            </a:r>
            <a:r>
              <a:rPr lang="en-US" altLang="zh-CN" dirty="0" smtClean="0"/>
              <a:t>pre</a:t>
            </a:r>
            <a:r>
              <a:rPr lang="zh-CN" altLang="en-US" dirty="0" smtClean="0"/>
              <a:t>，右最大子段和是</a:t>
            </a:r>
            <a:r>
              <a:rPr lang="en-US" altLang="zh-CN" dirty="0" err="1" smtClean="0"/>
              <a:t>suf</a:t>
            </a:r>
            <a:r>
              <a:rPr lang="zh-CN" altLang="en-US" dirty="0" smtClean="0"/>
              <a:t>，内部最大子段和是</a:t>
            </a:r>
            <a:r>
              <a:rPr lang="en-US" altLang="zh-CN" dirty="0" smtClean="0"/>
              <a:t>mid</a:t>
            </a:r>
            <a:endParaRPr lang="en-US" altLang="zh-CN" dirty="0" smtClean="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normAutofit lnSpcReduction="20000"/>
          </a:bodyPr>
          <a:lstStyle/>
          <a:p>
            <a:r>
              <a:rPr lang="zh-CN" altLang="en-US" dirty="0" smtClean="0"/>
              <a:t>然后建树的时候可以发现</a:t>
            </a:r>
            <a:endParaRPr lang="en-US" altLang="zh-CN" dirty="0" smtClean="0"/>
          </a:p>
          <a:p>
            <a:r>
              <a:rPr lang="en-US" altLang="zh-CN" dirty="0" smtClean="0"/>
              <a:t>cur -&gt; pre[</a:t>
            </a:r>
            <a:r>
              <a:rPr lang="en-US" altLang="zh-CN" dirty="0" err="1" smtClean="0"/>
              <a:t>i</a:t>
            </a:r>
            <a:r>
              <a:rPr lang="en-US" altLang="zh-CN" dirty="0" smtClean="0"/>
              <a:t>] = max( cur -&gt; left -&gt; pre[</a:t>
            </a:r>
            <a:r>
              <a:rPr lang="en-US" altLang="zh-CN" dirty="0" err="1" smtClean="0"/>
              <a:t>i</a:t>
            </a:r>
            <a:r>
              <a:rPr lang="en-US" altLang="zh-CN" dirty="0" smtClean="0"/>
              <a:t>] , cur -&gt; right -&gt; pre[</a:t>
            </a:r>
            <a:r>
              <a:rPr lang="en-US" altLang="zh-CN" dirty="0" err="1" smtClean="0"/>
              <a:t>i</a:t>
            </a:r>
            <a:r>
              <a:rPr lang="en-US" altLang="zh-CN" dirty="0" smtClean="0"/>
              <a:t>] + cur -&gt; left -&gt; sum );</a:t>
            </a:r>
            <a:endParaRPr lang="en-US" altLang="zh-CN" dirty="0" smtClean="0"/>
          </a:p>
          <a:p>
            <a:r>
              <a:rPr lang="en-US" altLang="zh-CN" dirty="0" smtClean="0"/>
              <a:t>cur -&gt; </a:t>
            </a:r>
            <a:r>
              <a:rPr lang="en-US" altLang="zh-CN" dirty="0" err="1" smtClean="0"/>
              <a:t>suf</a:t>
            </a:r>
            <a:r>
              <a:rPr lang="en-US" altLang="zh-CN" dirty="0" smtClean="0"/>
              <a:t>[</a:t>
            </a:r>
            <a:r>
              <a:rPr lang="en-US" altLang="zh-CN" dirty="0" err="1" smtClean="0"/>
              <a:t>i</a:t>
            </a:r>
            <a:r>
              <a:rPr lang="en-US" altLang="zh-CN" dirty="0" smtClean="0"/>
              <a:t>] = max( cur -&gt; left -&gt; </a:t>
            </a:r>
            <a:r>
              <a:rPr lang="en-US" altLang="zh-CN" dirty="0" err="1" smtClean="0"/>
              <a:t>suf</a:t>
            </a:r>
            <a:r>
              <a:rPr lang="en-US" altLang="zh-CN" dirty="0" smtClean="0"/>
              <a:t>[</a:t>
            </a:r>
            <a:r>
              <a:rPr lang="en-US" altLang="zh-CN" dirty="0" err="1" smtClean="0"/>
              <a:t>i</a:t>
            </a:r>
            <a:r>
              <a:rPr lang="en-US" altLang="zh-CN" dirty="0" smtClean="0"/>
              <a:t>] + cur -&gt; right -&gt; sum , cur -&gt; right -&gt; </a:t>
            </a:r>
            <a:r>
              <a:rPr lang="en-US" altLang="zh-CN" dirty="0" err="1" smtClean="0"/>
              <a:t>suf</a:t>
            </a:r>
            <a:r>
              <a:rPr lang="en-US" altLang="zh-CN" dirty="0" smtClean="0"/>
              <a:t>[</a:t>
            </a:r>
            <a:r>
              <a:rPr lang="en-US" altLang="zh-CN" dirty="0" err="1" smtClean="0"/>
              <a:t>i</a:t>
            </a:r>
            <a:r>
              <a:rPr lang="en-US" altLang="zh-CN" dirty="0" smtClean="0"/>
              <a:t>] );</a:t>
            </a:r>
            <a:endParaRPr lang="en-US" altLang="zh-CN" dirty="0" smtClean="0"/>
          </a:p>
          <a:p>
            <a:r>
              <a:rPr lang="en-US" altLang="zh-CN" dirty="0" smtClean="0"/>
              <a:t>cur -&gt; mid[</a:t>
            </a:r>
            <a:r>
              <a:rPr lang="en-US" altLang="zh-CN" dirty="0" err="1" smtClean="0"/>
              <a:t>i</a:t>
            </a:r>
            <a:r>
              <a:rPr lang="en-US" altLang="zh-CN" dirty="0" smtClean="0"/>
              <a:t>] = max( cur -&gt; left -&gt; mid[</a:t>
            </a:r>
            <a:r>
              <a:rPr lang="en-US" altLang="zh-CN" dirty="0" err="1" smtClean="0"/>
              <a:t>i</a:t>
            </a:r>
            <a:r>
              <a:rPr lang="en-US" altLang="zh-CN" dirty="0" smtClean="0"/>
              <a:t>] , cur -&gt; right -&gt; mid[</a:t>
            </a:r>
            <a:r>
              <a:rPr lang="en-US" altLang="zh-CN" dirty="0" err="1" smtClean="0"/>
              <a:t>i</a:t>
            </a:r>
            <a:r>
              <a:rPr lang="en-US" altLang="zh-CN" dirty="0" smtClean="0"/>
              <a:t>] , cur -&gt; left -&gt; </a:t>
            </a:r>
            <a:r>
              <a:rPr lang="en-US" altLang="zh-CN" dirty="0" err="1" smtClean="0"/>
              <a:t>suf</a:t>
            </a:r>
            <a:r>
              <a:rPr lang="en-US" altLang="zh-CN" dirty="0" smtClean="0"/>
              <a:t>[</a:t>
            </a:r>
            <a:r>
              <a:rPr lang="en-US" altLang="zh-CN" dirty="0" err="1" smtClean="0"/>
              <a:t>i</a:t>
            </a:r>
            <a:r>
              <a:rPr lang="en-US" altLang="zh-CN" dirty="0" smtClean="0"/>
              <a:t>] + cur -&gt; right -&gt; pre[</a:t>
            </a:r>
            <a:r>
              <a:rPr lang="en-US" altLang="zh-CN" dirty="0" err="1" smtClean="0"/>
              <a:t>i</a:t>
            </a:r>
            <a:r>
              <a:rPr lang="en-US" altLang="zh-CN" dirty="0" smtClean="0"/>
              <a:t>] );</a:t>
            </a:r>
            <a:endParaRPr lang="en-US" altLang="zh-CN" dirty="0" smtClean="0"/>
          </a:p>
          <a:p>
            <a:r>
              <a:rPr lang="zh-CN" altLang="en-US" dirty="0" smtClean="0"/>
              <a:t>这个可以类比单点修改区间最大子段和理解</a:t>
            </a:r>
            <a:endParaRPr lang="en-US" altLang="zh-CN"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喵</a:t>
            </a:r>
            <a:endParaRPr lang="zh-CN" altLang="en-US" dirty="0"/>
          </a:p>
        </p:txBody>
      </p:sp>
      <p:sp>
        <p:nvSpPr>
          <p:cNvPr id="3" name="内容占位符 2"/>
          <p:cNvSpPr>
            <a:spLocks noGrp="1"/>
          </p:cNvSpPr>
          <p:nvPr>
            <p:ph idx="1"/>
          </p:nvPr>
        </p:nvSpPr>
        <p:spPr/>
        <p:txBody>
          <a:bodyPr/>
          <a:lstStyle/>
          <a:p>
            <a:r>
              <a:rPr lang="zh-CN" altLang="en-US" dirty="0"/>
              <a:t>然后。。。我就退役了</a:t>
            </a:r>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584" y="2852936"/>
            <a:ext cx="3038946" cy="2304256"/>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lstStyle/>
          <a:p>
            <a:r>
              <a:rPr lang="zh-CN" altLang="en-US" dirty="0" smtClean="0"/>
              <a:t>我们来看看这个需要支持什么操作</a:t>
            </a:r>
            <a:endParaRPr lang="en-US" altLang="zh-CN" dirty="0" smtClean="0"/>
          </a:p>
          <a:p>
            <a:r>
              <a:rPr lang="zh-CN" altLang="en-US" dirty="0" smtClean="0"/>
              <a:t>需要支持：</a:t>
            </a:r>
            <a:endParaRPr lang="en-US" altLang="zh-CN" dirty="0" smtClean="0"/>
          </a:p>
          <a:p>
            <a:r>
              <a:rPr lang="en-US" altLang="zh-CN" dirty="0" smtClean="0"/>
              <a:t>1.</a:t>
            </a:r>
            <a:r>
              <a:rPr lang="zh-CN" altLang="en-US" dirty="0" smtClean="0"/>
              <a:t>把一个凸函数加上一个常数</a:t>
            </a:r>
            <a:endParaRPr lang="en-US" altLang="zh-CN" dirty="0" smtClean="0"/>
          </a:p>
          <a:p>
            <a:r>
              <a:rPr lang="en-US" altLang="zh-CN" dirty="0" smtClean="0"/>
              <a:t>2.</a:t>
            </a:r>
            <a:r>
              <a:rPr lang="zh-CN" altLang="en-US" dirty="0" smtClean="0"/>
              <a:t>求一个凸函数</a:t>
            </a:r>
            <a:r>
              <a:rPr lang="en-US" altLang="zh-CN" dirty="0" smtClean="0"/>
              <a:t>a</a:t>
            </a:r>
            <a:r>
              <a:rPr lang="zh-CN" altLang="en-US" dirty="0" smtClean="0"/>
              <a:t>，满足</a:t>
            </a:r>
            <a:r>
              <a:rPr lang="en-US" altLang="zh-CN" dirty="0" smtClean="0"/>
              <a:t>a[</a:t>
            </a:r>
            <a:r>
              <a:rPr lang="en-US" altLang="zh-CN" dirty="0" err="1" smtClean="0"/>
              <a:t>i</a:t>
            </a:r>
            <a:r>
              <a:rPr lang="en-US" altLang="zh-CN" dirty="0" smtClean="0"/>
              <a:t>] = max( b[</a:t>
            </a:r>
            <a:r>
              <a:rPr lang="en-US" altLang="zh-CN" dirty="0" err="1" smtClean="0"/>
              <a:t>i</a:t>
            </a:r>
            <a:r>
              <a:rPr lang="en-US" altLang="zh-CN" dirty="0" smtClean="0"/>
              <a:t>] , c[</a:t>
            </a:r>
            <a:r>
              <a:rPr lang="en-US" altLang="zh-CN" dirty="0" err="1" smtClean="0"/>
              <a:t>i</a:t>
            </a:r>
            <a:r>
              <a:rPr lang="en-US" altLang="zh-CN" dirty="0" smtClean="0"/>
              <a:t>] )</a:t>
            </a:r>
            <a:r>
              <a:rPr lang="zh-CN" altLang="en-US" dirty="0" smtClean="0"/>
              <a:t>，其中</a:t>
            </a:r>
            <a:r>
              <a:rPr lang="en-US" altLang="zh-CN" dirty="0" smtClean="0"/>
              <a:t>b</a:t>
            </a:r>
            <a:r>
              <a:rPr lang="zh-CN" altLang="en-US" dirty="0" smtClean="0"/>
              <a:t>，</a:t>
            </a:r>
            <a:r>
              <a:rPr lang="en-US" altLang="zh-CN" dirty="0" smtClean="0"/>
              <a:t>c</a:t>
            </a:r>
            <a:r>
              <a:rPr lang="zh-CN" altLang="en-US" dirty="0" smtClean="0"/>
              <a:t>为凸函数</a:t>
            </a:r>
            <a:endParaRPr lang="en-US" altLang="zh-CN" dirty="0" smtClean="0"/>
          </a:p>
          <a:p>
            <a:r>
              <a:rPr lang="en-US" altLang="zh-CN" dirty="0" smtClean="0"/>
              <a:t>3.</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a:t>
            </a:r>
            <a:r>
              <a:rPr lang="en-US" altLang="zh-CN" dirty="0" smtClean="0"/>
              <a:t>= b[</a:t>
            </a:r>
            <a:r>
              <a:rPr lang="en-US" altLang="zh-CN" dirty="0" err="1" smtClean="0"/>
              <a:t>i</a:t>
            </a:r>
            <a:r>
              <a:rPr lang="en-US" altLang="zh-CN" dirty="0"/>
              <a:t>] </a:t>
            </a:r>
            <a:r>
              <a:rPr lang="en-US" altLang="zh-CN" dirty="0" smtClean="0"/>
              <a:t>+ </a:t>
            </a:r>
            <a:r>
              <a:rPr lang="en-US" altLang="zh-CN" dirty="0"/>
              <a:t>c[</a:t>
            </a:r>
            <a:r>
              <a:rPr lang="en-US" altLang="zh-CN" dirty="0" err="1"/>
              <a:t>i</a:t>
            </a:r>
            <a:r>
              <a:rPr lang="en-US" altLang="zh-CN" dirty="0" smtClean="0"/>
              <a:t>]</a:t>
            </a:r>
            <a:r>
              <a:rPr lang="zh-CN" altLang="en-US" dirty="0" smtClean="0"/>
              <a:t>，</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Solution2</a:t>
            </a:r>
            <a:endParaRPr lang="zh-CN" altLang="en-US" dirty="0"/>
          </a:p>
        </p:txBody>
      </p:sp>
      <p:sp>
        <p:nvSpPr>
          <p:cNvPr id="3" name="内容占位符 2"/>
          <p:cNvSpPr>
            <a:spLocks noGrp="1"/>
          </p:cNvSpPr>
          <p:nvPr>
            <p:ph idx="1"/>
          </p:nvPr>
        </p:nvSpPr>
        <p:spPr/>
        <p:txBody>
          <a:bodyPr/>
          <a:lstStyle/>
          <a:p>
            <a:r>
              <a:rPr lang="zh-CN" altLang="en-US" dirty="0" smtClean="0"/>
              <a:t>可以发现这三个性质都满足</a:t>
            </a:r>
            <a:endParaRPr lang="en-US" altLang="zh-CN" dirty="0" smtClean="0"/>
          </a:p>
          <a:p>
            <a:r>
              <a:rPr lang="zh-CN" altLang="en-US" dirty="0" smtClean="0"/>
              <a:t>而且可以通过归并两个儿子的凸函数来得到</a:t>
            </a:r>
            <a:r>
              <a:rPr lang="en-US" altLang="zh-CN" dirty="0" smtClean="0"/>
              <a:t>cur</a:t>
            </a:r>
            <a:r>
              <a:rPr lang="zh-CN" altLang="en-US" dirty="0" smtClean="0"/>
              <a:t>的凸函数</a:t>
            </a:r>
            <a:endParaRPr lang="en-US" altLang="zh-CN" dirty="0" smtClean="0"/>
          </a:p>
          <a:p>
            <a:r>
              <a:rPr lang="zh-CN" altLang="en-US" dirty="0" smtClean="0"/>
              <a:t>于是预处理复杂度</a:t>
            </a:r>
            <a:r>
              <a:rPr lang="en-US" altLang="zh-CN" dirty="0" smtClean="0"/>
              <a:t>O( </a:t>
            </a:r>
            <a:r>
              <a:rPr lang="en-US" altLang="zh-CN" dirty="0" err="1" smtClean="0"/>
              <a:t>nlogn</a:t>
            </a:r>
            <a:r>
              <a:rPr lang="en-US" altLang="zh-CN" dirty="0" smtClean="0"/>
              <a:t> )</a:t>
            </a:r>
            <a:endParaRPr lang="en-US" altLang="zh-CN" dirty="0" smtClean="0"/>
          </a:p>
          <a:p>
            <a:r>
              <a:rPr lang="zh-CN" altLang="en-US" dirty="0" smtClean="0"/>
              <a:t>每次查询的时候直接在线段树上查询区间即可</a:t>
            </a:r>
            <a:endParaRPr lang="en-US" altLang="zh-CN" dirty="0" smtClean="0"/>
          </a:p>
          <a:p>
            <a:endParaRPr lang="en-US" altLang="zh-CN" dirty="0"/>
          </a:p>
          <a:p>
            <a:r>
              <a:rPr lang="zh-CN" altLang="en-US" dirty="0" smtClean="0"/>
              <a:t>总复杂度</a:t>
            </a:r>
            <a:r>
              <a:rPr lang="en-US" altLang="zh-CN" dirty="0" smtClean="0"/>
              <a:t>O( (</a:t>
            </a:r>
            <a:r>
              <a:rPr lang="en-US" altLang="zh-CN" dirty="0" err="1" smtClean="0"/>
              <a:t>n+m</a:t>
            </a:r>
            <a:r>
              <a:rPr lang="en-US" altLang="zh-CN" dirty="0" smtClean="0"/>
              <a:t>)</a:t>
            </a:r>
            <a:r>
              <a:rPr lang="en-US" altLang="zh-CN" dirty="0" err="1" smtClean="0"/>
              <a:t>logn</a:t>
            </a:r>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r>
              <a:rPr lang="zh-CN" altLang="en-US"/>
              <a:t>考虑把全局加区间最大子段和的做法拓展到区间加区间最大子段和：</a:t>
            </a:r>
            <a:endParaRPr lang="zh-CN" altLang="en-US"/>
          </a:p>
          <a:p>
            <a:r>
              <a:rPr lang="zh-CN" altLang="en-US"/>
              <a:t>如果朴素地来实现的话我们可以对序列进行分块，每块开一个数据结构</a:t>
            </a:r>
            <a:endParaRPr lang="zh-CN" altLang="en-US"/>
          </a:p>
          <a:p>
            <a:r>
              <a:rPr lang="zh-CN" altLang="en-US"/>
              <a:t>这样复杂度是</a:t>
            </a:r>
            <a:r>
              <a:rPr lang="en-US" altLang="zh-CN"/>
              <a:t>O( (n+m)sqrt(nlogn) )</a:t>
            </a:r>
            <a:r>
              <a:rPr lang="zh-CN" altLang="en-US"/>
              <a:t>的，因为整块的线段树可以均摊</a:t>
            </a:r>
            <a:r>
              <a:rPr lang="en-US" altLang="zh-CN"/>
              <a:t>O( 1 )</a:t>
            </a:r>
            <a:r>
              <a:rPr lang="zh-CN" altLang="en-US"/>
              <a:t>直接在根上打标记，主要是零散部分代价比较高</a:t>
            </a:r>
            <a:endParaRPr lang="zh-CN" alt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lnSpcReduction="10000"/>
          </a:bodyPr>
          <a:lstStyle/>
          <a:p>
            <a:r>
              <a:rPr lang="zh-CN" altLang="en-US"/>
              <a:t>发现零散部分直接重构整棵线段树代价是</a:t>
            </a:r>
            <a:r>
              <a:rPr lang="en-US" altLang="zh-CN"/>
              <a:t>O( slogs )</a:t>
            </a:r>
            <a:r>
              <a:rPr lang="zh-CN" altLang="en-US"/>
              <a:t>的，过大</a:t>
            </a:r>
            <a:endParaRPr lang="zh-CN" altLang="en-US"/>
          </a:p>
          <a:p>
            <a:r>
              <a:rPr lang="zh-CN" altLang="en-US"/>
              <a:t>发现本题使用的线段树并不需要支持区间查询，只是一个分治结构而已</a:t>
            </a:r>
            <a:endParaRPr lang="zh-CN" altLang="en-US"/>
          </a:p>
          <a:p>
            <a:r>
              <a:rPr lang="zh-CN" altLang="en-US"/>
              <a:t>考虑每次修改的时候，对于每个被修改到的节点</a:t>
            </a:r>
            <a:r>
              <a:rPr lang="en-US" altLang="zh-CN"/>
              <a:t>cur</a:t>
            </a:r>
            <a:r>
              <a:rPr lang="zh-CN" altLang="en-US"/>
              <a:t>，只会有</a:t>
            </a:r>
            <a:r>
              <a:rPr lang="en-US" altLang="zh-CN"/>
              <a:t>cur</a:t>
            </a:r>
            <a:r>
              <a:rPr lang="zh-CN" altLang="en-US"/>
              <a:t>的一个儿子被修改</a:t>
            </a:r>
            <a:endParaRPr lang="zh-CN" altLang="en-US"/>
          </a:p>
          <a:p>
            <a:r>
              <a:rPr lang="zh-CN" altLang="en-US"/>
              <a:t>于是我们可以通过归并</a:t>
            </a:r>
            <a:r>
              <a:rPr lang="en-US" altLang="zh-CN"/>
              <a:t>cur</a:t>
            </a:r>
            <a:r>
              <a:rPr lang="zh-CN" altLang="en-US"/>
              <a:t>的两个儿子的凸函数信息来得到</a:t>
            </a:r>
            <a:r>
              <a:rPr lang="en-US" altLang="zh-CN"/>
              <a:t>cur</a:t>
            </a:r>
            <a:r>
              <a:rPr lang="zh-CN" altLang="en-US"/>
              <a:t>的新的信息，没有必要重构整棵线段树，只需要部分重构</a:t>
            </a:r>
            <a:endParaRPr lang="zh-CN" alt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r>
              <a:rPr lang="zh-CN" altLang="en-US"/>
              <a:t>由于归并复杂度是</a:t>
            </a:r>
            <a:r>
              <a:rPr lang="en-US" altLang="zh-CN"/>
              <a:t>O( </a:t>
            </a:r>
            <a:r>
              <a:rPr lang="zh-CN" altLang="en-US"/>
              <a:t>节点大小 </a:t>
            </a:r>
            <a:r>
              <a:rPr lang="en-US" altLang="zh-CN"/>
              <a:t>)</a:t>
            </a:r>
            <a:r>
              <a:rPr lang="zh-CN" altLang="en-US"/>
              <a:t>的，而且每层只归并一个节点，所以零散部分修改复杂度变为了</a:t>
            </a:r>
            <a:r>
              <a:rPr lang="en-US" altLang="zh-CN"/>
              <a:t>O( s + s / 2 + s / 4 + ... + 1 ) = O( s )</a:t>
            </a:r>
            <a:endParaRPr lang="en-US" altLang="zh-CN"/>
          </a:p>
          <a:p>
            <a:r>
              <a:rPr lang="zh-CN" altLang="en-US"/>
              <a:t>于是得到了一个时间复杂度均摊</a:t>
            </a:r>
            <a:r>
              <a:rPr lang="en-US" altLang="zh-CN"/>
              <a:t>O( sqrtn )</a:t>
            </a:r>
            <a:r>
              <a:rPr lang="zh-CN" altLang="en-US"/>
              <a:t>的算法</a:t>
            </a:r>
            <a:endParaRPr lang="zh-CN" altLang="en-US"/>
          </a:p>
          <a:p>
            <a:endParaRPr lang="zh-CN" altLang="en-US"/>
          </a:p>
          <a:p>
            <a:r>
              <a:rPr lang="zh-CN" altLang="en-US"/>
              <a:t>时间复杂度</a:t>
            </a:r>
            <a:r>
              <a:rPr lang="en-US" altLang="zh-CN"/>
              <a:t>O( (n+m)sqrtn )</a:t>
            </a:r>
            <a:r>
              <a:rPr lang="zh-CN" altLang="en-US"/>
              <a:t>，空间复杂度</a:t>
            </a:r>
            <a:r>
              <a:rPr lang="en-US" altLang="zh-CN"/>
              <a:t>O( nlogn )</a:t>
            </a:r>
            <a:endParaRPr lang="en-US" altLang="zh-CN"/>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馱作</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第七分块</a:t>
            </a:r>
            <a:endParaRPr lang="en-US" altLang="zh-CN" dirty="0" smtClean="0"/>
          </a:p>
          <a:p>
            <a:r>
              <a:rPr lang="zh-CN" altLang="en-US" dirty="0" smtClean="0"/>
              <a:t>树</a:t>
            </a:r>
            <a:endParaRPr lang="en-US" altLang="zh-CN" dirty="0" smtClean="0"/>
          </a:p>
          <a:p>
            <a:r>
              <a:rPr lang="zh-CN" altLang="en-US" dirty="0" smtClean="0">
                <a:latin typeface="+mn-ea"/>
                <a:cs typeface="+mn-ea"/>
                <a:sym typeface="+mn-ea"/>
              </a:rPr>
              <a:t>树上的一个</a:t>
            </a:r>
            <a:r>
              <a:rPr lang="zh-CN" altLang="en-US" b="1" dirty="0" smtClean="0">
                <a:latin typeface="+mn-ea"/>
                <a:cs typeface="+mn-ea"/>
                <a:sym typeface="+mn-ea"/>
              </a:rPr>
              <a:t>邻域</a:t>
            </a:r>
            <a:r>
              <a:rPr lang="zh-CN" altLang="en-US" dirty="0" smtClean="0">
                <a:latin typeface="+mn-ea"/>
                <a:cs typeface="+mn-ea"/>
                <a:sym typeface="+mn-ea"/>
              </a:rPr>
              <a:t>定义为到点</a:t>
            </a:r>
            <a:r>
              <a:rPr lang="en-US" dirty="0" smtClean="0">
                <a:latin typeface="+mn-ea"/>
                <a:cs typeface="+mn-ea"/>
                <a:sym typeface="+mn-ea"/>
              </a:rPr>
              <a:t>x</a:t>
            </a:r>
            <a:r>
              <a:rPr lang="zh-CN" altLang="en-US" dirty="0" smtClean="0">
                <a:latin typeface="+mn-ea"/>
                <a:cs typeface="+mn-ea"/>
                <a:sym typeface="+mn-ea"/>
              </a:rPr>
              <a:t>距离不超过</a:t>
            </a:r>
            <a:r>
              <a:rPr lang="en-US" dirty="0" smtClean="0">
                <a:latin typeface="+mn-ea"/>
                <a:cs typeface="+mn-ea"/>
                <a:sym typeface="+mn-ea"/>
              </a:rPr>
              <a:t>y</a:t>
            </a:r>
            <a:r>
              <a:rPr lang="zh-CN" altLang="en-US" dirty="0" smtClean="0">
                <a:latin typeface="+mn-ea"/>
                <a:cs typeface="+mn-ea"/>
                <a:sym typeface="+mn-ea"/>
              </a:rPr>
              <a:t>条边的点集，</a:t>
            </a:r>
            <a:r>
              <a:rPr lang="en-US" altLang="zh-CN" dirty="0" smtClean="0">
                <a:latin typeface="+mn-ea"/>
                <a:cs typeface="+mn-ea"/>
                <a:sym typeface="+mn-ea"/>
              </a:rPr>
              <a:t>x</a:t>
            </a:r>
            <a:r>
              <a:rPr lang="zh-CN" altLang="en-US" dirty="0" smtClean="0">
                <a:latin typeface="+mn-ea"/>
                <a:cs typeface="+mn-ea"/>
                <a:sym typeface="+mn-ea"/>
              </a:rPr>
              <a:t>称为邻域的</a:t>
            </a:r>
            <a:r>
              <a:rPr lang="zh-CN" altLang="en-US" b="1" dirty="0" smtClean="0">
                <a:latin typeface="+mn-ea"/>
                <a:cs typeface="+mn-ea"/>
                <a:sym typeface="+mn-ea"/>
              </a:rPr>
              <a:t>中心</a:t>
            </a:r>
            <a:r>
              <a:rPr lang="zh-CN" altLang="en-US" dirty="0" smtClean="0">
                <a:latin typeface="+mn-ea"/>
                <a:cs typeface="+mn-ea"/>
                <a:sym typeface="+mn-ea"/>
              </a:rPr>
              <a:t>，</a:t>
            </a:r>
            <a:r>
              <a:rPr lang="en-US" altLang="zh-CN" dirty="0" smtClean="0">
                <a:latin typeface="+mn-ea"/>
                <a:cs typeface="+mn-ea"/>
                <a:sym typeface="+mn-ea"/>
              </a:rPr>
              <a:t>y</a:t>
            </a:r>
            <a:r>
              <a:rPr lang="zh-CN" altLang="en-US" dirty="0" smtClean="0">
                <a:latin typeface="+mn-ea"/>
                <a:cs typeface="+mn-ea"/>
                <a:sym typeface="+mn-ea"/>
              </a:rPr>
              <a:t>称为邻域的</a:t>
            </a:r>
            <a:r>
              <a:rPr lang="zh-CN" altLang="en-US" b="1" dirty="0" smtClean="0">
                <a:latin typeface="+mn-ea"/>
                <a:cs typeface="+mn-ea"/>
                <a:sym typeface="+mn-ea"/>
              </a:rPr>
              <a:t>半径</a:t>
            </a:r>
            <a:r>
              <a:rPr lang="zh-CN" altLang="en-US" dirty="0" smtClean="0">
                <a:latin typeface="+mn-ea"/>
                <a:cs typeface="+mn-ea"/>
                <a:sym typeface="+mn-ea"/>
              </a:rPr>
              <a:t>。</a:t>
            </a:r>
            <a:endParaRPr lang="zh-CN" altLang="en-US" dirty="0" smtClean="0">
              <a:latin typeface="+mn-ea"/>
              <a:cs typeface="+mn-ea"/>
            </a:endParaRPr>
          </a:p>
          <a:p>
            <a:r>
              <a:rPr lang="zh-CN" altLang="en-US" dirty="0" smtClean="0">
                <a:latin typeface="+mn-ea"/>
                <a:cs typeface="+mn-ea"/>
                <a:sym typeface="+mn-ea"/>
              </a:rPr>
              <a:t>给一棵</a:t>
            </a:r>
            <a:r>
              <a:rPr lang="en-US" dirty="0" smtClean="0">
                <a:latin typeface="+mn-ea"/>
                <a:cs typeface="+mn-ea"/>
                <a:sym typeface="+mn-ea"/>
              </a:rPr>
              <a:t>n</a:t>
            </a:r>
            <a:r>
              <a:rPr lang="zh-CN" altLang="en-US" dirty="0" smtClean="0">
                <a:latin typeface="+mn-ea"/>
                <a:cs typeface="+mn-ea"/>
                <a:sym typeface="+mn-ea"/>
              </a:rPr>
              <a:t>个点的树，</a:t>
            </a:r>
            <a:r>
              <a:rPr lang="en-US" dirty="0" smtClean="0">
                <a:latin typeface="+mn-ea"/>
                <a:cs typeface="+mn-ea"/>
                <a:sym typeface="+mn-ea"/>
              </a:rPr>
              <a:t>m</a:t>
            </a:r>
            <a:r>
              <a:rPr lang="zh-CN" altLang="en-US" dirty="0" smtClean="0">
                <a:latin typeface="+mn-ea"/>
                <a:cs typeface="+mn-ea"/>
                <a:sym typeface="+mn-ea"/>
              </a:rPr>
              <a:t>次询问，每次给出两个邻域，问两个邻域中各取一个点，两两点对间的距离之和 。</a:t>
            </a:r>
            <a:endParaRPr lang="zh-CN" altLang="en-US" dirty="0" smtClean="0">
              <a:latin typeface="+mn-ea"/>
              <a:cs typeface="+mn-ea"/>
            </a:endParaRPr>
          </a:p>
          <a:p>
            <a:r>
              <a:rPr lang="en-US" altLang="zh-CN" dirty="0" err="1" smtClean="0">
                <a:latin typeface="+mn-ea"/>
                <a:cs typeface="+mn-ea"/>
                <a:sym typeface="+mn-ea"/>
              </a:rPr>
              <a:t>n,m</a:t>
            </a:r>
            <a:r>
              <a:rPr lang="zh-CN" altLang="en-US" dirty="0" smtClean="0">
                <a:latin typeface="+mn-ea"/>
                <a:cs typeface="+mn-ea"/>
                <a:sym typeface="+mn-ea"/>
              </a:rPr>
              <a:t>≤</a:t>
            </a:r>
            <a:r>
              <a:rPr lang="en-US" altLang="zh-CN" dirty="0" smtClean="0">
                <a:latin typeface="+mn-ea"/>
                <a:cs typeface="+mn-ea"/>
                <a:sym typeface="+mn-ea"/>
              </a:rPr>
              <a:t>100000</a:t>
            </a:r>
            <a:endParaRPr lang="en-US" altLang="zh-CN" dirty="0" smtClean="0">
              <a:latin typeface="+mn-ea"/>
              <a:cs typeface="+mn-ea"/>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a:t>
            </a:r>
            <a:r>
              <a:rPr lang="zh-CN" altLang="en-US" dirty="0" smtClean="0"/>
              <a:t>馱作</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dirty="0" smtClean="0"/>
              <a:t>10/11</a:t>
            </a:r>
            <a:endParaRPr lang="zh-CN" alt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一些记号和定义 </a:t>
            </a:r>
            <a:endParaRPr lang="zh-CN" altLang="en-US"/>
          </a:p>
        </p:txBody>
      </p:sp>
      <p:sp>
        <p:nvSpPr>
          <p:cNvPr id="3" name="内容占位符 2"/>
          <p:cNvSpPr>
            <a:spLocks noGrp="1"/>
          </p:cNvSpPr>
          <p:nvPr>
            <p:ph idx="1"/>
          </p:nvPr>
        </p:nvSpPr>
        <p:spPr/>
        <p:txBody>
          <a:bodyPr>
            <a:normAutofit lnSpcReduction="10000"/>
          </a:bodyPr>
          <a:lstStyle/>
          <a:p>
            <a:r>
              <a:rPr lang="zh-CN" altLang="en-US"/>
              <a:t> 对于树上的顶点 a,b，顶点集 S,S1,S2，定义 d(a,b)表示顶点 a 到 b 的距离，若 a=b 则 d(a,b)=0，否则 d(a,b)是 a,b 间简单路径的边数； 另外定义 </a:t>
            </a:r>
            <a:endParaRPr lang="zh-CN" altLang="en-US"/>
          </a:p>
          <a:p>
            <a:r>
              <a:rPr lang="zh-CN" altLang="en-US"/>
              <a:t>d(S,a) = d(a,S) = ∑ d(a,b)</a:t>
            </a:r>
            <a:r>
              <a:rPr lang="en-US" altLang="zh-CN"/>
              <a:t>[b</a:t>
            </a:r>
            <a:r>
              <a:rPr lang="zh-CN" altLang="en-US"/>
              <a:t>∈</a:t>
            </a:r>
            <a:r>
              <a:rPr lang="en-US" altLang="zh-CN"/>
              <a:t>S]</a:t>
            </a:r>
            <a:endParaRPr lang="en-US" altLang="zh-CN"/>
          </a:p>
          <a:p>
            <a:r>
              <a:rPr lang="zh-CN" altLang="en-US"/>
              <a:t>d(S1,S2) = ∑ d(a,S2)</a:t>
            </a:r>
            <a:r>
              <a:rPr lang="en-US" altLang="zh-CN"/>
              <a:t>[a</a:t>
            </a:r>
            <a:r>
              <a:rPr lang="zh-CN" altLang="en-US"/>
              <a:t>∈</a:t>
            </a:r>
            <a:r>
              <a:rPr lang="en-US" altLang="zh-CN"/>
              <a:t>S1]</a:t>
            </a:r>
            <a:r>
              <a:rPr lang="zh-CN" altLang="en-US"/>
              <a:t> 。 </a:t>
            </a:r>
            <a:endParaRPr lang="zh-CN" altLang="en-US"/>
          </a:p>
          <a:p>
            <a:r>
              <a:rPr lang="zh-CN" altLang="en-US"/>
              <a:t>树 T 上的一个邻域 NT(x,y)定义为到顶点 x 距离不超过 y 条边的顶点集。x 称为邻域的中心， y 称为邻域的半径。</a:t>
            </a:r>
            <a:endParaRPr lang="zh-CN" alt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Preknowledge</a:t>
            </a:r>
            <a:endParaRPr lang="en-US" altLang="zh-CN"/>
          </a:p>
        </p:txBody>
      </p:sp>
      <p:sp>
        <p:nvSpPr>
          <p:cNvPr id="3" name="内容占位符 2"/>
          <p:cNvSpPr>
            <a:spLocks noGrp="1"/>
          </p:cNvSpPr>
          <p:nvPr>
            <p:ph idx="1"/>
          </p:nvPr>
        </p:nvSpPr>
        <p:spPr/>
        <p:txBody>
          <a:bodyPr>
            <a:normAutofit fontScale="72500"/>
          </a:bodyPr>
          <a:lstStyle/>
          <a:p>
            <a:r>
              <a:rPr lang="zh-CN" altLang="en-US"/>
              <a:t>真实的树分块</a:t>
            </a:r>
            <a:r>
              <a:rPr lang="en-US" altLang="zh-CN">
                <a:sym typeface="+mn-ea"/>
              </a:rPr>
              <a:t>——Topology Cluster Partition</a:t>
            </a:r>
            <a:endParaRPr lang="zh-CN" altLang="en-US"/>
          </a:p>
          <a:p>
            <a:r>
              <a:rPr lang="zh-CN" altLang="en-US"/>
              <a:t>树分块将 n 个结点的树分成了一些块的并，满足下列性质： </a:t>
            </a:r>
            <a:endParaRPr lang="zh-CN" altLang="en-US"/>
          </a:p>
          <a:p>
            <a:r>
              <a:rPr lang="zh-CN" altLang="en-US"/>
              <a:t>1.每个块是树 </a:t>
            </a:r>
            <a:endParaRPr lang="zh-CN" altLang="en-US"/>
          </a:p>
          <a:p>
            <a:r>
              <a:rPr lang="zh-CN" altLang="en-US"/>
              <a:t>2.每个块中有两个特殊的点，称为端点 1 和端点 2。 </a:t>
            </a:r>
            <a:endParaRPr lang="zh-CN" altLang="en-US"/>
          </a:p>
          <a:p>
            <a:r>
              <a:rPr lang="zh-CN" altLang="en-US"/>
              <a:t>3.不同块的边集不相交 </a:t>
            </a:r>
            <a:endParaRPr lang="zh-CN" altLang="en-US"/>
          </a:p>
          <a:p>
            <a:r>
              <a:rPr lang="zh-CN" altLang="en-US"/>
              <a:t>4.一个块中的顶点，除端点外，其余顶点不在其它块中出现 </a:t>
            </a:r>
            <a:endParaRPr lang="zh-CN" altLang="en-US"/>
          </a:p>
          <a:p>
            <a:r>
              <a:rPr lang="zh-CN" altLang="en-US"/>
              <a:t>5.如果一个顶点在多个块中出现，那么它一定是某一个块的端点 2，同时是其余包含这个顶点的块的端点 1 </a:t>
            </a:r>
            <a:endParaRPr lang="zh-CN" altLang="en-US"/>
          </a:p>
          <a:p>
            <a:r>
              <a:rPr lang="zh-CN" altLang="en-US"/>
              <a:t>6.如果把所有块的端点作为点，每块的端点 1 和端点 2 连有向边，则得到一棵有根树 </a:t>
            </a:r>
            <a:endParaRPr lang="zh-CN" alt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Preknowledge</a:t>
            </a:r>
            <a:br>
              <a:rPr lang="en-US" altLang="zh-CN"/>
            </a:br>
            <a:endParaRPr lang="zh-CN" altLang="en-US"/>
          </a:p>
        </p:txBody>
      </p:sp>
      <p:sp>
        <p:nvSpPr>
          <p:cNvPr id="3" name="内容占位符 2"/>
          <p:cNvSpPr>
            <a:spLocks noGrp="1"/>
          </p:cNvSpPr>
          <p:nvPr>
            <p:ph idx="1"/>
          </p:nvPr>
        </p:nvSpPr>
        <p:spPr/>
        <p:txBody>
          <a:bodyPr>
            <a:normAutofit fontScale="70000"/>
          </a:bodyPr>
          <a:lstStyle/>
          <a:p>
            <a:r>
              <a:rPr lang="zh-CN" altLang="en-US"/>
              <a:t>这里给出树分块的一个实现，满足块数和每块大小均为 O( </a:t>
            </a:r>
            <a:r>
              <a:rPr lang="en-US" altLang="zh-CN"/>
              <a:t>sqrtn </a:t>
            </a:r>
            <a:r>
              <a:rPr lang="zh-CN" altLang="en-US"/>
              <a:t>)： </a:t>
            </a:r>
            <a:endParaRPr lang="zh-CN" altLang="en-US"/>
          </a:p>
          <a:p>
            <a:r>
              <a:rPr lang="zh-CN" altLang="en-US"/>
              <a:t>在有根树中，每次选一个顶点 x，它的子树大小超过</a:t>
            </a:r>
            <a:r>
              <a:rPr lang="en-US" altLang="zh-CN"/>
              <a:t>sqrtn</a:t>
            </a:r>
            <a:r>
              <a:rPr lang="zh-CN" altLang="en-US"/>
              <a:t>，但每个孩子的子树大小不超过</a:t>
            </a:r>
            <a:r>
              <a:rPr lang="en-US" altLang="zh-CN"/>
              <a:t>sqrtn</a:t>
            </a:r>
            <a:r>
              <a:rPr lang="zh-CN" altLang="en-US"/>
              <a:t>， 把 x 的孩子分成尽可能少的块（以 x 为端点 1，但暂时允许有多个端点 2，且每块至多有 2</a:t>
            </a:r>
            <a:r>
              <a:rPr lang="en-US" altLang="zh-CN"/>
              <a:t>sqrtn</a:t>
            </a:r>
            <a:r>
              <a:rPr lang="zh-CN" altLang="en-US"/>
              <a:t> 个顶点），然后删掉 x 的子树中除 x 外的部分。重复直到剩下的点数不超过</a:t>
            </a:r>
            <a:r>
              <a:rPr lang="en-US" altLang="zh-CN"/>
              <a:t>sqrtn</a:t>
            </a:r>
            <a:r>
              <a:rPr lang="zh-CN" altLang="en-US"/>
              <a:t>，自成一块。 这样就求出一个保证块中顶点数和块数均为 O( </a:t>
            </a:r>
            <a:r>
              <a:rPr lang="en-US" altLang="zh-CN"/>
              <a:t>sqrtn </a:t>
            </a:r>
            <a:r>
              <a:rPr lang="zh-CN" altLang="en-US"/>
              <a:t>)的树分块（块间可以共用一些顶点，但每条边只属于一个块），如果一个块有多个端点（即被多个块共用的点），则在块内将这些端点 建出虚树，将虚树上的每条边细分为一个新的块，以保证最终每个块只有两个端点。 </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我相信大家都会线段树了，所以就不讲原理了</a:t>
            </a:r>
            <a:endParaRPr lang="zh-CN" altLang="en-US" sz="2800" dirty="0"/>
          </a:p>
        </p:txBody>
      </p:sp>
      <p:pic>
        <p:nvPicPr>
          <p:cNvPr id="4" name="图片 3"/>
          <p:cNvPicPr/>
          <p:nvPr/>
        </p:nvPicPr>
        <p:blipFill>
          <a:blip r:embed="rId1" cstate="print"/>
          <a:srcRect/>
          <a:stretch>
            <a:fillRect/>
          </a:stretch>
        </p:blipFill>
        <p:spPr bwMode="auto">
          <a:xfrm>
            <a:off x="899592" y="2636912"/>
            <a:ext cx="7332331" cy="29523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normAutofit fontScale="70000"/>
          </a:bodyPr>
          <a:lstStyle/>
          <a:p>
            <a:r>
              <a:rPr lang="zh-CN" altLang="en-US"/>
              <a:t>如果只有单次询问，可以进行转化：</a:t>
            </a:r>
            <a:endParaRPr lang="zh-CN" altLang="en-US"/>
          </a:p>
          <a:p>
            <a:r>
              <a:rPr lang="zh-CN" altLang="en-US"/>
              <a:t> d(S1,S2) = </a:t>
            </a:r>
            <a:r>
              <a:rPr altLang="en-US">
                <a:sym typeface="+mn-ea"/>
              </a:rPr>
              <a:t>∑</a:t>
            </a:r>
            <a:r>
              <a:rPr lang="en-US" altLang="zh-CN">
                <a:sym typeface="+mn-ea"/>
              </a:rPr>
              <a:t>[</a:t>
            </a:r>
            <a:r>
              <a:rPr lang="zh-CN" altLang="en-US">
                <a:sym typeface="+mn-ea"/>
              </a:rPr>
              <a:t>d(a,c)</a:t>
            </a:r>
            <a:r>
              <a:rPr lang="en-US" altLang="zh-CN">
                <a:sym typeface="+mn-ea"/>
              </a:rPr>
              <a:t>*</a:t>
            </a:r>
            <a:r>
              <a:rPr lang="zh-CN" altLang="en-US">
                <a:sym typeface="+mn-ea"/>
              </a:rPr>
              <a:t>|S2|+d(b,c)</a:t>
            </a:r>
            <a:r>
              <a:rPr lang="en-US" altLang="zh-CN">
                <a:sym typeface="+mn-ea"/>
              </a:rPr>
              <a:t>*</a:t>
            </a:r>
            <a:r>
              <a:rPr lang="zh-CN" altLang="en-US">
                <a:sym typeface="+mn-ea"/>
              </a:rPr>
              <a:t>|S1|−2d(lca(a,b),c)</a:t>
            </a:r>
            <a:r>
              <a:rPr lang="en-US" altLang="zh-CN">
                <a:sym typeface="+mn-ea"/>
              </a:rPr>
              <a:t>][a</a:t>
            </a:r>
            <a:r>
              <a:rPr lang="zh-CN" altLang="en-US">
                <a:sym typeface="+mn-ea"/>
              </a:rPr>
              <a:t>∈</a:t>
            </a:r>
            <a:r>
              <a:rPr lang="en-US" altLang="zh-CN">
                <a:sym typeface="+mn-ea"/>
              </a:rPr>
              <a:t>S1</a:t>
            </a:r>
            <a:r>
              <a:rPr lang="zh-CN" altLang="en-US">
                <a:sym typeface="+mn-ea"/>
              </a:rPr>
              <a:t>,</a:t>
            </a:r>
            <a:r>
              <a:rPr lang="en-US" altLang="zh-CN">
                <a:sym typeface="+mn-ea"/>
              </a:rPr>
              <a:t>b</a:t>
            </a:r>
            <a:r>
              <a:rPr lang="zh-CN" altLang="en-US">
                <a:sym typeface="+mn-ea"/>
              </a:rPr>
              <a:t>∈</a:t>
            </a:r>
            <a:r>
              <a:rPr lang="en-US" altLang="zh-CN">
                <a:sym typeface="+mn-ea"/>
              </a:rPr>
              <a:t>S2]</a:t>
            </a:r>
            <a:r>
              <a:rPr lang="zh-CN" altLang="en-US"/>
              <a:t>，其中 c 是任意一个点。 </a:t>
            </a:r>
            <a:r>
              <a:rPr lang="zh-CN" altLang="en-US">
                <a:sym typeface="+mn-ea"/>
              </a:rPr>
              <a:t>这里我们取</a:t>
            </a:r>
            <a:r>
              <a:rPr lang="en-US" altLang="zh-CN">
                <a:sym typeface="+mn-ea"/>
              </a:rPr>
              <a:t>c</a:t>
            </a:r>
            <a:r>
              <a:rPr altLang="en-US">
                <a:sym typeface="+mn-ea"/>
              </a:rPr>
              <a:t>为根节点，</a:t>
            </a:r>
            <a:r>
              <a:rPr lang="zh-CN" altLang="en-US">
                <a:sym typeface="+mn-ea"/>
              </a:rPr>
              <a:t>这样</a:t>
            </a:r>
            <a:r>
              <a:rPr lang="zh-CN" altLang="en-US"/>
              <a:t>把两两顶点间的距离和转化为了点集内顶点的深度和以及两两顶点间 lca 的深度和：</a:t>
            </a:r>
            <a:endParaRPr lang="zh-CN" altLang="en-US"/>
          </a:p>
          <a:p>
            <a:r>
              <a:rPr altLang="en-US">
                <a:sym typeface="+mn-ea"/>
              </a:rPr>
              <a:t>d(S1,S2) = ∑</a:t>
            </a:r>
            <a:r>
              <a:rPr lang="en-US" altLang="zh-CN">
                <a:sym typeface="+mn-ea"/>
              </a:rPr>
              <a:t>[dep(a)*</a:t>
            </a:r>
            <a:r>
              <a:rPr altLang="en-US">
                <a:sym typeface="+mn-ea"/>
              </a:rPr>
              <a:t>|S2|+d</a:t>
            </a:r>
            <a:r>
              <a:rPr lang="en-US" altLang="zh-CN">
                <a:sym typeface="+mn-ea"/>
              </a:rPr>
              <a:t>ep</a:t>
            </a:r>
            <a:r>
              <a:rPr altLang="en-US">
                <a:sym typeface="+mn-ea"/>
              </a:rPr>
              <a:t>(b)</a:t>
            </a:r>
            <a:r>
              <a:rPr lang="en-US" altLang="zh-CN">
                <a:sym typeface="+mn-ea"/>
              </a:rPr>
              <a:t>*</a:t>
            </a:r>
            <a:r>
              <a:rPr altLang="en-US">
                <a:sym typeface="+mn-ea"/>
              </a:rPr>
              <a:t>|S1|−2d</a:t>
            </a:r>
            <a:r>
              <a:rPr lang="en-US" altLang="zh-CN">
                <a:sym typeface="+mn-ea"/>
              </a:rPr>
              <a:t>ep</a:t>
            </a:r>
            <a:r>
              <a:rPr altLang="en-US">
                <a:sym typeface="+mn-ea"/>
              </a:rPr>
              <a:t>(lca(a,b))</a:t>
            </a:r>
            <a:r>
              <a:rPr lang="en-US" altLang="zh-CN">
                <a:sym typeface="+mn-ea"/>
              </a:rPr>
              <a:t>][a</a:t>
            </a:r>
            <a:r>
              <a:rPr altLang="en-US">
                <a:sym typeface="+mn-ea"/>
              </a:rPr>
              <a:t>∈</a:t>
            </a:r>
            <a:r>
              <a:rPr lang="en-US" altLang="zh-CN">
                <a:sym typeface="+mn-ea"/>
              </a:rPr>
              <a:t>S1</a:t>
            </a:r>
            <a:r>
              <a:rPr altLang="en-US">
                <a:sym typeface="+mn-ea"/>
              </a:rPr>
              <a:t>,</a:t>
            </a:r>
            <a:r>
              <a:rPr lang="en-US" altLang="zh-CN">
                <a:sym typeface="+mn-ea"/>
              </a:rPr>
              <a:t>b</a:t>
            </a:r>
            <a:r>
              <a:rPr altLang="en-US">
                <a:sym typeface="+mn-ea"/>
              </a:rPr>
              <a:t>∈</a:t>
            </a:r>
            <a:r>
              <a:rPr lang="en-US" altLang="zh-CN">
                <a:sym typeface="+mn-ea"/>
              </a:rPr>
              <a:t>S2]</a:t>
            </a:r>
            <a:endParaRPr lang="zh-CN" altLang="en-US"/>
          </a:p>
          <a:p>
            <a:r>
              <a:rPr lang="zh-CN" altLang="en-US"/>
              <a:t>对 lca 部分可以在 O(n)时间内求出：初始化树的边权为 0，将 S1 中的每个顶点到根的路径的边权+1，求 S2 中每个顶点到根的路径的边权和之和。 </a:t>
            </a:r>
            <a:endParaRPr lang="zh-CN" altLang="en-US"/>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normAutofit fontScale="90000" lnSpcReduction="20000"/>
          </a:bodyPr>
          <a:lstStyle/>
          <a:p>
            <a:r>
              <a:rPr lang="zh-CN" altLang="en-US"/>
              <a:t>首先进行树分块，方便起见，认为一个块包含块中除了端点 1 之外的点，这样每个点就恰好 属于一个块。 预处理每个块 B（端点为 a1,a2）中的 d(NB(ai,x),aj)（i,j=1,2），需要 O(n)时间和空间。 </a:t>
            </a:r>
            <a:endParaRPr lang="zh-CN" altLang="en-US"/>
          </a:p>
          <a:p>
            <a:r>
              <a:rPr lang="zh-CN" altLang="en-US"/>
              <a:t> </a:t>
            </a:r>
            <a:endParaRPr lang="zh-CN" altLang="en-US"/>
          </a:p>
          <a:p>
            <a:r>
              <a:rPr lang="zh-CN" altLang="en-US"/>
              <a:t>树 T 的一个邻域可以拆分为这个邻域和每个块的交。</a:t>
            </a:r>
            <a:endParaRPr lang="zh-CN" altLang="en-US"/>
          </a:p>
          <a:p>
            <a:r>
              <a:rPr lang="zh-CN" altLang="en-US"/>
              <a:t>对于块 B，若 x 在 B 中，则 NT(x,y)∩B=NB(x,y)； 否则设 z 是 B 中距离 x 较近的端点，距离为 d，则 NT(x,y)∩B=NB(z,y-d)。 </a:t>
            </a:r>
            <a:endParaRPr lang="zh-CN" altLang="en-US"/>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Solution1</a:t>
            </a:r>
            <a:endParaRPr lang="en-US" altLang="zh-CN"/>
          </a:p>
        </p:txBody>
      </p:sp>
      <p:sp>
        <p:nvSpPr>
          <p:cNvPr id="3" name="内容占位符 2"/>
          <p:cNvSpPr>
            <a:spLocks noGrp="1"/>
          </p:cNvSpPr>
          <p:nvPr>
            <p:ph idx="1"/>
          </p:nvPr>
        </p:nvSpPr>
        <p:spPr/>
        <p:txBody>
          <a:bodyPr/>
          <a:lstStyle/>
          <a:p>
            <a:r>
              <a:rPr lang="zh-CN" altLang="en-US"/>
              <a:t>求两个邻域间的距离和，只需考虑这两个邻域和每个块的交。求块 B1,B2 的两个邻域 n1=NB1(x1,y1)和 n2=NB2(x2,y2)间的距离和。 如果 xi 不是 Bi 的端点，则显式地求出 ni 以及 ni 到 Bi 的端点的距离和，这需要 O( </a:t>
            </a:r>
            <a:r>
              <a:rPr lang="en-US" altLang="zh-CN"/>
              <a:t>sqrtn </a:t>
            </a:r>
            <a:r>
              <a:rPr lang="zh-CN" altLang="en-US"/>
              <a:t>)的时间。  </a:t>
            </a:r>
            <a:endParaRPr lang="zh-CN" altLang="en-US"/>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endParaRPr lang="en-US" altLang="zh-CN"/>
          </a:p>
        </p:txBody>
      </p:sp>
      <p:sp>
        <p:nvSpPr>
          <p:cNvPr id="3" name="内容占位符 2"/>
          <p:cNvSpPr>
            <a:spLocks noGrp="1"/>
          </p:cNvSpPr>
          <p:nvPr>
            <p:ph idx="1"/>
          </p:nvPr>
        </p:nvSpPr>
        <p:spPr/>
        <p:txBody>
          <a:bodyPr>
            <a:normAutofit fontScale="90000"/>
          </a:bodyPr>
          <a:lstStyle/>
          <a:p>
            <a:r>
              <a:rPr lang="zh-CN" altLang="en-US">
                <a:sym typeface="+mn-ea"/>
              </a:rPr>
              <a:t>当 B1≠B2 时，设 a 为 B1 中最靠近 B2 的端点，b 为 B2 中最靠近 B1 的端点，n1 和 n2 间的距离和 d(n1,n2)=d(a,b)*|n1|*|n2|+d(n1,a)*|n2|+d(n2,b)*|n1|。通过在块构成的树上 dfs，这部分可以在 O( </a:t>
            </a:r>
            <a:r>
              <a:rPr lang="en-US" altLang="zh-CN">
                <a:sym typeface="+mn-ea"/>
              </a:rPr>
              <a:t>sqrtn </a:t>
            </a:r>
            <a:r>
              <a:rPr lang="zh-CN" altLang="en-US">
                <a:sym typeface="+mn-ea"/>
              </a:rPr>
              <a:t>)时间内处理。 </a:t>
            </a:r>
            <a:endParaRPr lang="zh-CN" altLang="en-US"/>
          </a:p>
          <a:p>
            <a:r>
              <a:rPr lang="zh-CN" altLang="en-US"/>
              <a:t>当 B1=B2 时，如果 x1 和 x2 都是 B1 的端点，每块每次询问这种情况出现至多 1 次，这里暂不考虑，最后再离线处理；否则每次询问这种情况只出现 O(1)次，可以 O( </a:t>
            </a:r>
            <a:r>
              <a:rPr lang="en-US" altLang="zh-CN"/>
              <a:t>sqrtn </a:t>
            </a:r>
            <a:r>
              <a:rPr lang="zh-CN" altLang="en-US"/>
              <a:t>)暴力处理。</a:t>
            </a:r>
            <a:endParaRPr lang="zh-CN" alt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Solution1</a:t>
            </a:r>
            <a:endParaRPr lang="en-US" altLang="zh-CN"/>
          </a:p>
        </p:txBody>
      </p:sp>
      <p:sp>
        <p:nvSpPr>
          <p:cNvPr id="3" name="内容占位符 2"/>
          <p:cNvSpPr>
            <a:spLocks noGrp="1"/>
          </p:cNvSpPr>
          <p:nvPr>
            <p:ph idx="1"/>
          </p:nvPr>
        </p:nvSpPr>
        <p:spPr/>
        <p:txBody>
          <a:bodyPr>
            <a:normAutofit fontScale="90000" lnSpcReduction="20000"/>
          </a:bodyPr>
          <a:lstStyle/>
          <a:p>
            <a:r>
              <a:rPr lang="zh-CN" altLang="en-US">
                <a:sym typeface="+mn-ea"/>
              </a:rPr>
              <a:t>离线处理的部分，枚举每个块 B，再枚举询问（只需考虑两个邻域的中心都不在 B 中的询问） 计算贡献，有 O(n)个询问形如 d(NB(a,y1),NB(b,y2))，对&lt;a,b&gt;的 4 种情况分别计算。由于块中 点数的限制，&lt;y1,y2&gt;实际只有 O(n)种（y1,y2=O( </a:t>
            </a:r>
            <a:r>
              <a:rPr lang="en-US" altLang="zh-CN">
                <a:sym typeface="+mn-ea"/>
              </a:rPr>
              <a:t>sqrtn </a:t>
            </a:r>
            <a:r>
              <a:rPr lang="zh-CN" altLang="en-US">
                <a:sym typeface="+mn-ea"/>
              </a:rPr>
              <a:t>)）。 仍然转化为求两两点间 lca 的深度和，枚举 y1，维护初始边权为 0，将 NB(a,y1)中每个点到 根路径上的边权+1 后得到的树，此时每个 y2 对应的答案是 NB(b,y2)中每个点到根的路径的 边权和之和。这部分时间和空间都是 O(n)的。 </a:t>
            </a:r>
            <a:endParaRPr lang="zh-CN" altLang="en-US"/>
          </a:p>
          <a:p>
            <a:r>
              <a:rPr lang="zh-CN" altLang="en-US">
                <a:sym typeface="+mn-ea"/>
              </a:rPr>
              <a:t>时间复杂度</a:t>
            </a:r>
            <a:r>
              <a:rPr lang="en-US" altLang="zh-CN">
                <a:sym typeface="+mn-ea"/>
              </a:rPr>
              <a:t>O( (n + m)sqrtn )</a:t>
            </a:r>
            <a:r>
              <a:rPr lang="zh-CN" altLang="en-US">
                <a:sym typeface="+mn-ea"/>
              </a:rPr>
              <a:t>，空间复杂度</a:t>
            </a:r>
            <a:r>
              <a:rPr lang="en-US" altLang="zh-CN">
                <a:sym typeface="+mn-ea"/>
              </a:rPr>
              <a:t>O( n )</a:t>
            </a:r>
            <a:endParaRPr lang="zh-CN" altLang="en-US"/>
          </a:p>
          <a:p>
            <a:endParaRPr lang="zh-CN" altLang="en-US"/>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Solution2</a:t>
            </a:r>
            <a:endParaRPr lang="zh-CN" altLang="en-US"/>
          </a:p>
        </p:txBody>
      </p:sp>
      <p:sp>
        <p:nvSpPr>
          <p:cNvPr id="3" name="内容占位符 2"/>
          <p:cNvSpPr>
            <a:spLocks noGrp="1"/>
          </p:cNvSpPr>
          <p:nvPr>
            <p:ph idx="1"/>
          </p:nvPr>
        </p:nvSpPr>
        <p:spPr/>
        <p:txBody>
          <a:bodyPr/>
          <a:lstStyle/>
          <a:p>
            <a:r>
              <a:rPr lang="zh-CN" altLang="en-US"/>
              <a:t>本题还存在利用静态</a:t>
            </a:r>
            <a:r>
              <a:rPr lang="en-US" altLang="zh-CN"/>
              <a:t>top tree</a:t>
            </a:r>
            <a:r>
              <a:rPr lang="zh-CN" altLang="en-US"/>
              <a:t>（</a:t>
            </a:r>
            <a:r>
              <a:rPr lang="en-US" altLang="zh-CN"/>
              <a:t>RC</a:t>
            </a:r>
            <a:r>
              <a:rPr lang="zh-CN" altLang="en-US"/>
              <a:t>分治）来简化问题的做法，但是限于问题的复杂性还是只能做到</a:t>
            </a:r>
            <a:r>
              <a:rPr lang="en-US" altLang="zh-CN"/>
              <a:t>O( (n + m)sqrtn )</a:t>
            </a:r>
            <a:r>
              <a:rPr lang="zh-CN" altLang="en-US"/>
              <a:t>时间复杂度</a:t>
            </a:r>
            <a:endParaRPr lang="zh-CN" altLang="en-US"/>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Solution2</a:t>
            </a:r>
            <a:endParaRPr lang="en-US" altLang="zh-CN"/>
          </a:p>
        </p:txBody>
      </p:sp>
      <p:sp>
        <p:nvSpPr>
          <p:cNvPr id="3" name="内容占位符 2"/>
          <p:cNvSpPr>
            <a:spLocks noGrp="1"/>
          </p:cNvSpPr>
          <p:nvPr>
            <p:ph idx="1"/>
          </p:nvPr>
        </p:nvSpPr>
        <p:spPr/>
        <p:txBody>
          <a:bodyPr/>
          <a:p>
            <a:r>
              <a:rPr lang="zh-CN" altLang="en-US"/>
              <a:t>先建出原树的静态</a:t>
            </a:r>
            <a:r>
              <a:rPr lang="en-US" altLang="zh-CN"/>
              <a:t>top tree</a:t>
            </a:r>
            <a:r>
              <a:rPr lang="zh-CN" altLang="en-US"/>
              <a:t>（即</a:t>
            </a:r>
            <a:r>
              <a:rPr lang="en-US" altLang="zh-CN"/>
              <a:t>RC</a:t>
            </a:r>
            <a:r>
              <a:rPr lang="zh-CN" altLang="en-US"/>
              <a:t>分治树</a:t>
            </a:r>
            <a:r>
              <a:rPr lang="zh-CN" altLang="en-US"/>
              <a:t>）</a:t>
            </a:r>
            <a:endParaRPr lang="zh-CN" altLang="en-US"/>
          </a:p>
          <a:p>
            <a:r>
              <a:rPr lang="zh-CN" altLang="en-US"/>
              <a:t>注意这里的静态</a:t>
            </a:r>
            <a:r>
              <a:rPr lang="en-US" altLang="zh-CN"/>
              <a:t>top tree</a:t>
            </a:r>
            <a:r>
              <a:rPr lang="zh-CN" altLang="en-US"/>
              <a:t>要重量平衡</a:t>
            </a:r>
            <a:endParaRPr lang="zh-CN" altLang="en-US"/>
          </a:p>
          <a:p>
            <a:r>
              <a:rPr lang="en-US" altLang="zh-CN"/>
              <a:t>std</a:t>
            </a:r>
            <a:r>
              <a:rPr lang="zh-CN" altLang="en-US"/>
              <a:t>的实现是用</a:t>
            </a:r>
            <a:r>
              <a:rPr lang="en-US" altLang="zh-CN"/>
              <a:t>HLD</a:t>
            </a:r>
            <a:r>
              <a:rPr lang="zh-CN" altLang="en-US"/>
              <a:t>上的重链的一部分来定义</a:t>
            </a:r>
            <a:r>
              <a:rPr lang="en-US" altLang="zh-CN"/>
              <a:t>cluster</a:t>
            </a:r>
            <a:r>
              <a:rPr lang="zh-CN" altLang="en-US"/>
              <a:t>的</a:t>
            </a:r>
            <a:endParaRPr lang="zh-CN" altLang="en-US"/>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Solution2</a:t>
            </a:r>
            <a:endParaRPr lang="en-US" altLang="zh-CN"/>
          </a:p>
        </p:txBody>
      </p:sp>
      <p:sp>
        <p:nvSpPr>
          <p:cNvPr id="3" name="内容占位符 2"/>
          <p:cNvSpPr>
            <a:spLocks noGrp="1"/>
          </p:cNvSpPr>
          <p:nvPr>
            <p:ph idx="1"/>
          </p:nvPr>
        </p:nvSpPr>
        <p:spPr/>
        <p:txBody>
          <a:bodyPr/>
          <a:p>
            <a:r>
              <a:rPr lang="zh-CN" altLang="en-US"/>
              <a:t>每次把询问按照静态</a:t>
            </a:r>
            <a:r>
              <a:rPr lang="en-US" altLang="zh-CN"/>
              <a:t>top tree</a:t>
            </a:r>
            <a:r>
              <a:rPr lang="zh-CN" altLang="en-US"/>
              <a:t>从上到下拆</a:t>
            </a:r>
            <a:r>
              <a:rPr lang="en-US" altLang="zh-CN"/>
              <a:t>cluster</a:t>
            </a:r>
            <a:r>
              <a:rPr lang="zh-CN" altLang="en-US"/>
              <a:t>，直到拆到</a:t>
            </a:r>
            <a:r>
              <a:rPr lang="en-US" altLang="zh-CN"/>
              <a:t>O( sqrtn )</a:t>
            </a:r>
            <a:r>
              <a:rPr lang="zh-CN" altLang="en-US"/>
              <a:t>大小节点的那一层位置，这样我们每个询问会拆到</a:t>
            </a:r>
            <a:r>
              <a:rPr lang="en-US" altLang="zh-CN"/>
              <a:t>O( logn )</a:t>
            </a:r>
            <a:r>
              <a:rPr lang="zh-CN" altLang="en-US"/>
              <a:t>个</a:t>
            </a:r>
            <a:r>
              <a:rPr lang="en-US" altLang="zh-CN"/>
              <a:t>cluster</a:t>
            </a:r>
            <a:r>
              <a:rPr lang="zh-CN" altLang="en-US"/>
              <a:t>上，每层有</a:t>
            </a:r>
            <a:r>
              <a:rPr lang="en-US" altLang="zh-CN"/>
              <a:t>O( 1 )</a:t>
            </a:r>
            <a:r>
              <a:rPr lang="zh-CN" altLang="en-US"/>
              <a:t>个这样的</a:t>
            </a:r>
            <a:r>
              <a:rPr lang="en-US" altLang="zh-CN"/>
              <a:t>cluster</a:t>
            </a:r>
            <a:endParaRPr lang="zh-CN" altLang="en-US"/>
          </a:p>
          <a:p>
            <a:r>
              <a:rPr lang="zh-CN" altLang="en-US"/>
              <a:t>可以发现如果两个</a:t>
            </a:r>
            <a:r>
              <a:rPr lang="en-US" altLang="zh-CN"/>
              <a:t>cluster</a:t>
            </a:r>
            <a:r>
              <a:rPr lang="zh-CN" altLang="en-US"/>
              <a:t>间的贡献可以</a:t>
            </a:r>
            <a:r>
              <a:rPr lang="en-US" altLang="zh-CN"/>
              <a:t>O( 1 )</a:t>
            </a:r>
            <a:r>
              <a:rPr lang="zh-CN" altLang="en-US"/>
              <a:t>计算，所以我们只需要考虑每个</a:t>
            </a:r>
            <a:r>
              <a:rPr lang="en-US" altLang="zh-CN"/>
              <a:t>cluster</a:t>
            </a:r>
            <a:r>
              <a:rPr lang="zh-CN" altLang="en-US"/>
              <a:t>内部的贡献即可</a:t>
            </a:r>
            <a:endParaRPr lang="zh-CN" altLang="en-US"/>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a:t>
            </a:r>
            <a:r>
              <a:rPr lang="en-US" altLang="zh-CN"/>
              <a:t>olution2</a:t>
            </a:r>
            <a:endParaRPr lang="en-US" altLang="zh-CN"/>
          </a:p>
        </p:txBody>
      </p:sp>
      <p:sp>
        <p:nvSpPr>
          <p:cNvPr id="3" name="内容占位符 2"/>
          <p:cNvSpPr>
            <a:spLocks noGrp="1"/>
          </p:cNvSpPr>
          <p:nvPr>
            <p:ph idx="1"/>
          </p:nvPr>
        </p:nvSpPr>
        <p:spPr/>
        <p:txBody>
          <a:bodyPr>
            <a:normAutofit lnSpcReduction="10000"/>
          </a:bodyPr>
          <a:p>
            <a:r>
              <a:rPr lang="zh-CN" altLang="en-US"/>
              <a:t>对于每个</a:t>
            </a:r>
            <a:r>
              <a:rPr lang="en-US" altLang="zh-CN"/>
              <a:t>cluster</a:t>
            </a:r>
            <a:r>
              <a:rPr lang="zh-CN" altLang="en-US"/>
              <a:t>内部的贡献，可以看做距离第一个</a:t>
            </a:r>
            <a:r>
              <a:rPr lang="en-US" altLang="zh-CN"/>
              <a:t>endpoint &lt;= x</a:t>
            </a:r>
            <a:r>
              <a:rPr lang="zh-CN" altLang="en-US"/>
              <a:t>，距离第二个</a:t>
            </a:r>
            <a:r>
              <a:rPr lang="en-US" altLang="zh-CN"/>
              <a:t>endpoint &lt;= y</a:t>
            </a:r>
            <a:r>
              <a:rPr lang="zh-CN" altLang="en-US"/>
              <a:t>的所有节点的距离和，即转换为</a:t>
            </a:r>
            <a:r>
              <a:rPr lang="en-US" altLang="zh-CN"/>
              <a:t>lca</a:t>
            </a:r>
            <a:r>
              <a:rPr lang="zh-CN" altLang="en-US"/>
              <a:t>深度和</a:t>
            </a:r>
            <a:endParaRPr lang="zh-CN" altLang="en-US"/>
          </a:p>
          <a:p>
            <a:r>
              <a:rPr lang="zh-CN" altLang="en-US"/>
              <a:t>这里对每个</a:t>
            </a:r>
            <a:r>
              <a:rPr lang="en-US" altLang="zh-CN"/>
              <a:t>cluster</a:t>
            </a:r>
            <a:r>
              <a:rPr lang="zh-CN" altLang="en-US"/>
              <a:t>跑个二次离线莫队，可以通过</a:t>
            </a:r>
            <a:r>
              <a:rPr lang="en-US" altLang="zh-CN"/>
              <a:t>topology cluster partition</a:t>
            </a:r>
            <a:r>
              <a:rPr lang="zh-CN" altLang="en-US"/>
              <a:t>做到</a:t>
            </a:r>
            <a:r>
              <a:rPr lang="en-US" altLang="zh-CN"/>
              <a:t>O( sqrt(cluster_size) )</a:t>
            </a:r>
            <a:r>
              <a:rPr lang="zh-CN" altLang="en-US"/>
              <a:t>链加，</a:t>
            </a:r>
            <a:r>
              <a:rPr lang="en-US" altLang="zh-CN"/>
              <a:t>O( 1 )</a:t>
            </a:r>
            <a:r>
              <a:rPr lang="zh-CN" altLang="en-US"/>
              <a:t>链和</a:t>
            </a:r>
            <a:endParaRPr lang="zh-CN" altLang="en-US"/>
          </a:p>
          <a:p>
            <a:r>
              <a:rPr lang="zh-CN" altLang="en-US"/>
              <a:t>这里的</a:t>
            </a:r>
            <a:r>
              <a:rPr lang="en-US" altLang="zh-CN"/>
              <a:t>topology cluster</a:t>
            </a:r>
            <a:r>
              <a:rPr lang="zh-CN" altLang="en-US"/>
              <a:t>可以直接在</a:t>
            </a:r>
            <a:r>
              <a:rPr lang="en-US" altLang="zh-CN"/>
              <a:t>top tree</a:t>
            </a:r>
            <a:r>
              <a:rPr lang="zh-CN" altLang="en-US"/>
              <a:t>上往下递归到</a:t>
            </a:r>
            <a:r>
              <a:rPr lang="en-US" altLang="zh-CN"/>
              <a:t>sqrt(cluster_size)</a:t>
            </a:r>
            <a:r>
              <a:rPr lang="zh-CN" altLang="en-US"/>
              <a:t>层来得到</a:t>
            </a:r>
            <a:endParaRPr lang="zh-CN" altLang="en-US"/>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Solution2</a:t>
            </a:r>
            <a:endParaRPr lang="en-US" altLang="zh-CN"/>
          </a:p>
        </p:txBody>
      </p:sp>
      <p:sp>
        <p:nvSpPr>
          <p:cNvPr id="3" name="内容占位符 2"/>
          <p:cNvSpPr>
            <a:spLocks noGrp="1"/>
          </p:cNvSpPr>
          <p:nvPr>
            <p:ph idx="1"/>
          </p:nvPr>
        </p:nvSpPr>
        <p:spPr/>
        <p:txBody>
          <a:bodyPr>
            <a:normAutofit lnSpcReduction="10000"/>
          </a:bodyPr>
          <a:p>
            <a:r>
              <a:rPr lang="zh-CN" altLang="en-US"/>
              <a:t>于是我们每个</a:t>
            </a:r>
            <a:r>
              <a:rPr lang="en-US" altLang="zh-CN"/>
              <a:t>cluster</a:t>
            </a:r>
            <a:r>
              <a:rPr lang="zh-CN" altLang="en-US"/>
              <a:t>可以做到</a:t>
            </a:r>
            <a:r>
              <a:rPr lang="en-US" altLang="zh-CN"/>
              <a:t>O( nsqrtn + nsqrtq )</a:t>
            </a:r>
            <a:r>
              <a:rPr lang="zh-CN" altLang="en-US"/>
              <a:t>，这里</a:t>
            </a:r>
            <a:r>
              <a:rPr lang="en-US" altLang="zh-CN"/>
              <a:t>n</a:t>
            </a:r>
            <a:r>
              <a:rPr lang="zh-CN" altLang="en-US"/>
              <a:t>是</a:t>
            </a:r>
            <a:r>
              <a:rPr lang="en-US" altLang="zh-CN"/>
              <a:t>cluster</a:t>
            </a:r>
            <a:r>
              <a:rPr lang="zh-CN" altLang="en-US"/>
              <a:t>的</a:t>
            </a:r>
            <a:r>
              <a:rPr lang="en-US" altLang="zh-CN"/>
              <a:t>size</a:t>
            </a:r>
            <a:r>
              <a:rPr lang="zh-CN" altLang="en-US"/>
              <a:t>，</a:t>
            </a:r>
            <a:r>
              <a:rPr lang="en-US" altLang="zh-CN"/>
              <a:t>q</a:t>
            </a:r>
            <a:r>
              <a:rPr lang="zh-CN" altLang="en-US"/>
              <a:t>是这个</a:t>
            </a:r>
            <a:r>
              <a:rPr lang="en-US" altLang="zh-CN"/>
              <a:t>cluster</a:t>
            </a:r>
            <a:r>
              <a:rPr lang="zh-CN" altLang="en-US"/>
              <a:t>里面的询问个数</a:t>
            </a:r>
            <a:endParaRPr lang="zh-CN" altLang="en-US"/>
          </a:p>
          <a:p>
            <a:r>
              <a:rPr lang="zh-CN" altLang="en-US"/>
              <a:t>可以发现每个</a:t>
            </a:r>
            <a:r>
              <a:rPr lang="en-US" altLang="zh-CN"/>
              <a:t>cluster</a:t>
            </a:r>
            <a:r>
              <a:rPr lang="zh-CN" altLang="en-US"/>
              <a:t>里面的询问个数平衡的时候复杂度更高，而每层只拆出</a:t>
            </a:r>
            <a:r>
              <a:rPr lang="en-US" altLang="zh-CN"/>
              <a:t>O( 1 )</a:t>
            </a:r>
            <a:r>
              <a:rPr lang="zh-CN" altLang="en-US"/>
              <a:t>个询问</a:t>
            </a:r>
            <a:endParaRPr lang="zh-CN" altLang="en-US"/>
          </a:p>
          <a:p>
            <a:endParaRPr lang="en-US" altLang="zh-CN"/>
          </a:p>
          <a:p>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大概拿来解决什么样的题</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给你一个序列，每次查询区间的</a:t>
            </a:r>
            <a:r>
              <a:rPr lang="en-US" altLang="zh-CN" sz="2800" dirty="0" smtClean="0"/>
              <a:t>******</a:t>
            </a:r>
            <a:endParaRPr lang="en-US" altLang="zh-CN" sz="2800" dirty="0" smtClean="0"/>
          </a:p>
          <a:p>
            <a:r>
              <a:rPr lang="zh-CN" altLang="en-US" sz="2800" dirty="0" smtClean="0"/>
              <a:t>给你一个树，每次查询链******</a:t>
            </a:r>
            <a:endParaRPr lang="zh-CN" altLang="en-US" sz="2800" dirty="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Solution2</a:t>
            </a:r>
            <a:endParaRPr lang="en-US" altLang="zh-CN"/>
          </a:p>
        </p:txBody>
      </p:sp>
      <p:sp>
        <p:nvSpPr>
          <p:cNvPr id="3" name="内容占位符 2"/>
          <p:cNvSpPr>
            <a:spLocks noGrp="1"/>
          </p:cNvSpPr>
          <p:nvPr>
            <p:ph idx="1"/>
          </p:nvPr>
        </p:nvSpPr>
        <p:spPr/>
        <p:txBody>
          <a:bodyPr/>
          <a:p>
            <a:r>
              <a:rPr lang="en-US" altLang="zh-CN">
                <a:sym typeface="+mn-ea"/>
              </a:rPr>
              <a:t>O( sqrtn ) + O( sqrt(n/2) ) + O( sqrt(n/4) ) + ... = O( sqrtn )</a:t>
            </a:r>
            <a:endParaRPr lang="en-US" altLang="zh-CN">
              <a:sym typeface="+mn-ea"/>
            </a:endParaRPr>
          </a:p>
          <a:p>
            <a:r>
              <a:rPr lang="zh-CN" altLang="en-US"/>
              <a:t>为了空间线性，我们可以每次处理</a:t>
            </a:r>
            <a:r>
              <a:rPr lang="en-US" altLang="zh-CN"/>
              <a:t>top tree</a:t>
            </a:r>
            <a:r>
              <a:rPr lang="zh-CN" altLang="en-US"/>
              <a:t>一层的询问，这样</a:t>
            </a:r>
            <a:r>
              <a:rPr lang="en-US" altLang="zh-CN"/>
              <a:t>top tree</a:t>
            </a:r>
            <a:r>
              <a:rPr lang="zh-CN" altLang="en-US"/>
              <a:t>只需要线性空间了</a:t>
            </a:r>
            <a:endParaRPr lang="en-US" altLang="zh-CN"/>
          </a:p>
          <a:p>
            <a:r>
              <a:rPr lang="zh-CN" altLang="en-US">
                <a:sym typeface="+mn-ea"/>
              </a:rPr>
              <a:t>时间复杂度</a:t>
            </a:r>
            <a:r>
              <a:rPr lang="en-US" altLang="zh-CN">
                <a:sym typeface="+mn-ea"/>
              </a:rPr>
              <a:t>O( (n + m)sqrtn )</a:t>
            </a:r>
            <a:r>
              <a:rPr lang="zh-CN" altLang="en-US">
                <a:sym typeface="+mn-ea"/>
              </a:rPr>
              <a:t>，空间复杂度</a:t>
            </a:r>
            <a:r>
              <a:rPr lang="en-US" altLang="zh-CN">
                <a:sym typeface="+mn-ea"/>
              </a:rPr>
              <a:t>O( n )</a:t>
            </a:r>
            <a:endParaRPr lang="zh-CN" altLang="en-US"/>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[Ynoi2019]??????</a:t>
            </a:r>
            <a:endParaRPr lang="en-US" altLang="zh-CN"/>
          </a:p>
        </p:txBody>
      </p:sp>
      <p:sp>
        <p:nvSpPr>
          <p:cNvPr id="3" name="内容占位符 2"/>
          <p:cNvSpPr>
            <a:spLocks noGrp="1"/>
          </p:cNvSpPr>
          <p:nvPr>
            <p:ph idx="1"/>
          </p:nvPr>
        </p:nvSpPr>
        <p:spPr/>
        <p:txBody>
          <a:bodyPr/>
          <a:p>
            <a:r>
              <a:rPr lang="zh-CN" altLang="en-US" dirty="0" smtClean="0">
                <a:sym typeface="+mn-ea"/>
              </a:rPr>
              <a:t>第十</a:t>
            </a:r>
            <a:r>
              <a:rPr lang="zh-CN" altLang="en-US" dirty="0" smtClean="0">
                <a:sym typeface="+mn-ea"/>
              </a:rPr>
              <a:t>分块</a:t>
            </a:r>
            <a:endParaRPr lang="zh-CN" altLang="en-US" dirty="0" smtClean="0">
              <a:sym typeface="+mn-ea"/>
            </a:endParaRPr>
          </a:p>
          <a:p>
            <a:r>
              <a:rPr lang="zh-CN" altLang="en-US" dirty="0" smtClean="0">
                <a:sym typeface="+mn-ea"/>
              </a:rPr>
              <a:t>序列</a:t>
            </a:r>
            <a:endParaRPr lang="zh-CN" altLang="en-US" dirty="0" smtClean="0">
              <a:sym typeface="+mn-ea"/>
            </a:endParaRPr>
          </a:p>
          <a:p>
            <a:r>
              <a:rPr lang="en-US" altLang="zh-CN" dirty="0" smtClean="0">
                <a:sym typeface="+mn-ea"/>
              </a:rPr>
              <a:t>1.</a:t>
            </a:r>
            <a:r>
              <a:rPr lang="zh-CN" altLang="en-US" dirty="0" smtClean="0">
                <a:sym typeface="+mn-ea"/>
              </a:rPr>
              <a:t>单点修改</a:t>
            </a:r>
            <a:endParaRPr lang="zh-CN" altLang="en-US" dirty="0" smtClean="0">
              <a:sym typeface="+mn-ea"/>
            </a:endParaRPr>
          </a:p>
          <a:p>
            <a:r>
              <a:rPr lang="en-US" altLang="zh-CN" dirty="0" smtClean="0">
                <a:sym typeface="+mn-ea"/>
              </a:rPr>
              <a:t>2.</a:t>
            </a:r>
            <a:r>
              <a:rPr lang="zh-CN" altLang="en-US" dirty="0" smtClean="0">
                <a:sym typeface="+mn-ea"/>
              </a:rPr>
              <a:t>查询区间有多少子区间的</a:t>
            </a:r>
            <a:r>
              <a:rPr lang="en-US" altLang="zh-CN" dirty="0" smtClean="0">
                <a:sym typeface="+mn-ea"/>
              </a:rPr>
              <a:t>max&lt;=x</a:t>
            </a:r>
            <a:r>
              <a:rPr lang="zh-CN" altLang="en-US" dirty="0" smtClean="0">
                <a:sym typeface="+mn-ea"/>
              </a:rPr>
              <a:t>，</a:t>
            </a:r>
            <a:r>
              <a:rPr lang="en-US" altLang="zh-CN" dirty="0" smtClean="0">
                <a:sym typeface="+mn-ea"/>
              </a:rPr>
              <a:t>x</a:t>
            </a:r>
            <a:r>
              <a:rPr lang="zh-CN" altLang="en-US" dirty="0" smtClean="0">
                <a:sym typeface="+mn-ea"/>
              </a:rPr>
              <a:t>不是常数</a:t>
            </a:r>
            <a:endParaRPr lang="en-US" altLang="zh-CN" dirty="0" smtClean="0"/>
          </a:p>
          <a:p>
            <a:endParaRPr lang="en-US" altLang="zh-CN"/>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[Ynoi2019]??????</a:t>
            </a:r>
            <a:endParaRPr lang="en-US" altLang="zh-CN"/>
          </a:p>
        </p:txBody>
      </p:sp>
      <p:sp>
        <p:nvSpPr>
          <p:cNvPr id="3" name="内容占位符 2"/>
          <p:cNvSpPr>
            <a:spLocks noGrp="1"/>
          </p:cNvSpPr>
          <p:nvPr>
            <p:ph idx="1"/>
          </p:nvPr>
        </p:nvSpPr>
        <p:spPr/>
        <p:txBody>
          <a:bodyPr/>
          <a:p>
            <a:r>
              <a:rPr lang="zh-CN" altLang="en-US" dirty="0" smtClean="0">
                <a:sym typeface="+mn-ea"/>
              </a:rPr>
              <a:t>对这题的评价：</a:t>
            </a:r>
            <a:r>
              <a:rPr lang="en-US" altLang="zh-CN" smtClean="0">
                <a:sym typeface="+mn-ea"/>
              </a:rPr>
              <a:t>6</a:t>
            </a:r>
            <a:r>
              <a:rPr lang="en-US" altLang="zh-CN" smtClean="0">
                <a:sym typeface="+mn-ea"/>
              </a:rPr>
              <a:t>/11</a:t>
            </a:r>
            <a:endParaRPr lang="zh-CN" altLang="en-US" dirty="0" smtClean="0"/>
          </a:p>
          <a:p>
            <a:endParaRPr lang="en-US" altLang="zh-CN"/>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a:bodyPr>
          <a:p>
            <a:r>
              <a:rPr lang="zh-CN" altLang="en-US"/>
              <a:t>这是带修改不删除莫队，首先这个问题是四维的，一维时间维，一维值域维，两维序列维，考虑莫队维护( 时间 </a:t>
            </a:r>
            <a:r>
              <a:rPr lang="en-US" altLang="zh-CN"/>
              <a:t>, max</a:t>
            </a:r>
            <a:r>
              <a:rPr lang="zh-CN" altLang="en-US"/>
              <a:t> )的二元组，数据结构维护序列维：每次离线处理</a:t>
            </a:r>
            <a:r>
              <a:rPr lang="en-US" altLang="zh-CN"/>
              <a:t>O( sqrtn )</a:t>
            </a:r>
            <a:r>
              <a:rPr lang="zh-CN" altLang="en-US"/>
              <a:t>个操作。</a:t>
            </a:r>
            <a:endParaRPr lang="zh-CN" alt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Solution</a:t>
            </a:r>
            <a:endParaRPr lang="zh-CN" altLang="en-US"/>
          </a:p>
        </p:txBody>
      </p:sp>
      <p:sp>
        <p:nvSpPr>
          <p:cNvPr id="3" name="内容占位符 2"/>
          <p:cNvSpPr>
            <a:spLocks noGrp="1"/>
          </p:cNvSpPr>
          <p:nvPr>
            <p:ph idx="1"/>
          </p:nvPr>
        </p:nvSpPr>
        <p:spPr/>
        <p:txBody>
          <a:bodyPr>
            <a:normAutofit/>
          </a:bodyPr>
          <a:p>
            <a:r>
              <a:rPr lang="zh-CN" altLang="en-US">
                <a:sym typeface="+mn-ea"/>
              </a:rPr>
              <a:t>令x递增扫描，维护一个与原序列等⻓的01序列，其中一个位置为1当且仅当原序列中此处的值小于等于x且在这些操作中没有修改过这个位置，支持将0变成1，查询内每个段（定义段为01序列上的极⻓区间，满足区间内均为1）的贡献(⻓度*(⻓度-1)/2)。</a:t>
            </a:r>
            <a:endParaRPr lang="zh-CN" altLang="en-US"/>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Solution</a:t>
            </a:r>
            <a:endParaRPr lang="zh-CN" altLang="en-US"/>
          </a:p>
        </p:txBody>
      </p:sp>
      <p:sp>
        <p:nvSpPr>
          <p:cNvPr id="3" name="内容占位符 2"/>
          <p:cNvSpPr>
            <a:spLocks noGrp="1"/>
          </p:cNvSpPr>
          <p:nvPr>
            <p:ph idx="1"/>
          </p:nvPr>
        </p:nvSpPr>
        <p:spPr/>
        <p:txBody>
          <a:bodyPr>
            <a:normAutofit/>
          </a:bodyPr>
          <a:p>
            <a:r>
              <a:rPr lang="zh-CN" altLang="en-US">
                <a:sym typeface="+mn-ea"/>
              </a:rPr>
              <a:t>当x与某个询问的x相同时，处理这个询问，对于在这个询问前被修改过的位置，需要将0变为1，处理完这个询问后撤销操作；另外还需要将位置暂时设为0，在询问结束后恢复。为支持上述操作，对每个由1组成的段，在段的两端记录这个段的另一端的位置，在将0变成1时可以</a:t>
            </a:r>
            <a:r>
              <a:rPr lang="en-US" altLang="zh-CN">
                <a:sym typeface="+mn-ea"/>
              </a:rPr>
              <a:t>O( 1 )</a:t>
            </a:r>
            <a:r>
              <a:rPr lang="zh-CN" altLang="en-US">
                <a:sym typeface="+mn-ea"/>
              </a:rPr>
              <a:t>维护段的变化情况。</a:t>
            </a:r>
            <a:endParaRPr lang="zh-CN" altLang="en-US"/>
          </a:p>
          <a:p>
            <a:endParaRPr lang="zh-CN" altLang="en-US"/>
          </a:p>
          <a:p>
            <a:endParaRPr lang="zh-CN" alt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Solution</a:t>
            </a:r>
            <a:endParaRPr lang="zh-CN" altLang="en-US"/>
          </a:p>
        </p:txBody>
      </p:sp>
      <p:sp>
        <p:nvSpPr>
          <p:cNvPr id="3" name="内容占位符 2"/>
          <p:cNvSpPr>
            <a:spLocks noGrp="1"/>
          </p:cNvSpPr>
          <p:nvPr>
            <p:ph idx="1"/>
          </p:nvPr>
        </p:nvSpPr>
        <p:spPr/>
        <p:txBody>
          <a:bodyPr>
            <a:normAutofit fontScale="90000" lnSpcReduction="20000"/>
          </a:bodyPr>
          <a:p>
            <a:r>
              <a:rPr lang="zh-CN" altLang="en-US">
                <a:sym typeface="+mn-ea"/>
              </a:rPr>
              <a:t>使用分块实现</a:t>
            </a:r>
            <a:r>
              <a:rPr lang="en-US" altLang="zh-CN">
                <a:sym typeface="+mn-ea"/>
              </a:rPr>
              <a:t>O( 1 )</a:t>
            </a:r>
            <a:r>
              <a:rPr lang="zh-CN" altLang="en-US">
                <a:sym typeface="+mn-ea"/>
              </a:rPr>
              <a:t>单点加</a:t>
            </a:r>
            <a:r>
              <a:rPr lang="en-US" altLang="zh-CN">
                <a:sym typeface="+mn-ea"/>
              </a:rPr>
              <a:t>O( sqrtn )</a:t>
            </a:r>
            <a:r>
              <a:rPr lang="zh-CN" altLang="en-US">
                <a:sym typeface="+mn-ea"/>
              </a:rPr>
              <a:t>查询区间和，将每个段的贡献记录在段的左端点上，在段发生改变时动态维护。为了支持将位置暂时设为0（此时需要知道这个位置当前是否为0，若非0还需要知道这个位置所在的段的左右端点），还需要支持</a:t>
            </a:r>
            <a:r>
              <a:rPr lang="en-US" altLang="zh-CN">
                <a:sym typeface="+mn-ea"/>
              </a:rPr>
              <a:t>O( sqrtn )</a:t>
            </a:r>
            <a:r>
              <a:rPr lang="zh-CN" altLang="en-US">
                <a:sym typeface="+mn-ea"/>
              </a:rPr>
              <a:t>查询一个位置左边的第一个左端点，并在段发生改变时</a:t>
            </a:r>
            <a:r>
              <a:rPr lang="en-US" altLang="zh-CN">
                <a:sym typeface="+mn-ea"/>
              </a:rPr>
              <a:t>O( 1 )</a:t>
            </a:r>
            <a:r>
              <a:rPr lang="zh-CN" altLang="en-US">
                <a:sym typeface="+mn-ea"/>
              </a:rPr>
              <a:t>更新一个位置是否是某个段的左端点，这同样可以使用分块实现。</a:t>
            </a:r>
            <a:endParaRPr lang="zh-CN" altLang="en-US">
              <a:sym typeface="+mn-ea"/>
            </a:endParaRPr>
          </a:p>
          <a:p>
            <a:r>
              <a:rPr lang="zh-CN" altLang="en-US">
                <a:sym typeface="+mn-ea"/>
              </a:rPr>
              <a:t>综上所述，可以在</a:t>
            </a:r>
            <a:r>
              <a:rPr lang="en-US" altLang="zh-CN">
                <a:sym typeface="+mn-ea"/>
              </a:rPr>
              <a:t>O( n )</a:t>
            </a:r>
            <a:r>
              <a:rPr lang="zh-CN" altLang="en-US">
                <a:sym typeface="+mn-ea"/>
              </a:rPr>
              <a:t>时间内处理</a:t>
            </a:r>
            <a:r>
              <a:rPr lang="en-US" altLang="zh-CN">
                <a:sym typeface="+mn-ea"/>
              </a:rPr>
              <a:t>O( sqrtn )</a:t>
            </a:r>
            <a:r>
              <a:rPr lang="zh-CN" altLang="en-US">
                <a:sym typeface="+mn-ea"/>
              </a:rPr>
              <a:t>个操作，总的时间复杂度为</a:t>
            </a:r>
            <a:r>
              <a:rPr lang="en-US" altLang="zh-CN">
                <a:sym typeface="+mn-ea"/>
              </a:rPr>
              <a:t>O( (n + m)sqrtn )</a:t>
            </a:r>
            <a:r>
              <a:rPr lang="zh-CN" altLang="en-US">
                <a:sym typeface="+mn-ea"/>
              </a:rPr>
              <a:t>。</a:t>
            </a:r>
            <a:endParaRPr lang="zh-CN" altLang="en-US">
              <a:sym typeface="+mn-ea"/>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[Ynoi2018]GOSICK</a:t>
            </a:r>
            <a:endParaRPr lang="zh-CN" altLang="en-US" dirty="0"/>
          </a:p>
        </p:txBody>
      </p:sp>
      <p:sp>
        <p:nvSpPr>
          <p:cNvPr id="3" name="内容占位符 2"/>
          <p:cNvSpPr>
            <a:spLocks noGrp="1"/>
          </p:cNvSpPr>
          <p:nvPr>
            <p:ph idx="1"/>
          </p:nvPr>
        </p:nvSpPr>
        <p:spPr/>
        <p:txBody>
          <a:bodyPr/>
          <a:lstStyle/>
          <a:p>
            <a:r>
              <a:rPr lang="zh-CN" altLang="en-US" dirty="0" smtClean="0"/>
              <a:t>第十四分块</a:t>
            </a:r>
            <a:endParaRPr lang="en-US" altLang="zh-CN" dirty="0" smtClean="0"/>
          </a:p>
          <a:p>
            <a:r>
              <a:rPr lang="zh-CN" altLang="en-US" dirty="0" smtClean="0"/>
              <a:t>序列，值域和</a:t>
            </a:r>
            <a:r>
              <a:rPr lang="en-US" altLang="zh-CN" dirty="0" smtClean="0"/>
              <a:t>n</a:t>
            </a:r>
            <a:r>
              <a:rPr lang="zh-CN" altLang="en-US" dirty="0" smtClean="0"/>
              <a:t>同阶</a:t>
            </a:r>
            <a:endParaRPr lang="en-US" altLang="zh-CN" dirty="0" smtClean="0"/>
          </a:p>
          <a:p>
            <a:r>
              <a:rPr lang="zh-CN" altLang="en-US" dirty="0" smtClean="0"/>
              <a:t>每次给出一个区间</a:t>
            </a:r>
            <a:r>
              <a:rPr lang="en-US" altLang="zh-CN" dirty="0" smtClean="0"/>
              <a:t>[</a:t>
            </a:r>
            <a:r>
              <a:rPr lang="en-US" altLang="zh-CN" dirty="0" err="1" smtClean="0"/>
              <a:t>l,r</a:t>
            </a:r>
            <a:r>
              <a:rPr lang="en-US" altLang="zh-CN" dirty="0" smtClean="0"/>
              <a:t>]</a:t>
            </a:r>
            <a:r>
              <a:rPr lang="zh-CN" altLang="en-US" dirty="0" smtClean="0"/>
              <a:t>，查询存在多少二元组</a:t>
            </a:r>
            <a:r>
              <a:rPr lang="en-US" altLang="zh-CN" dirty="0" smtClean="0"/>
              <a:t>(</a:t>
            </a:r>
            <a:r>
              <a:rPr lang="en-US" altLang="zh-CN" dirty="0" err="1" smtClean="0"/>
              <a:t>i,j</a:t>
            </a:r>
            <a:r>
              <a:rPr lang="en-US" altLang="zh-CN" dirty="0" smtClean="0"/>
              <a:t>)</a:t>
            </a:r>
            <a:r>
              <a:rPr lang="zh-CN" altLang="en-US" dirty="0" smtClean="0"/>
              <a:t>满足</a:t>
            </a:r>
            <a:r>
              <a:rPr lang="en-US" altLang="zh-CN" dirty="0" smtClean="0"/>
              <a:t>l &lt;= </a:t>
            </a:r>
            <a:r>
              <a:rPr lang="en-US" altLang="zh-CN" dirty="0" err="1" smtClean="0"/>
              <a:t>i</a:t>
            </a:r>
            <a:r>
              <a:rPr lang="en-US" altLang="zh-CN" dirty="0" smtClean="0"/>
              <a:t> , j &lt;= r</a:t>
            </a:r>
            <a:r>
              <a:rPr lang="zh-CN" altLang="en-US" dirty="0" smtClean="0"/>
              <a:t>，且</a:t>
            </a:r>
            <a:r>
              <a:rPr lang="en-US" altLang="zh-CN" dirty="0" err="1" smtClean="0"/>
              <a:t>ai</a:t>
            </a:r>
            <a:r>
              <a:rPr lang="zh-CN" altLang="en-US" dirty="0" smtClean="0"/>
              <a:t>是</a:t>
            </a:r>
            <a:r>
              <a:rPr lang="en-US" altLang="zh-CN" dirty="0" err="1" smtClean="0"/>
              <a:t>aj</a:t>
            </a:r>
            <a:r>
              <a:rPr lang="zh-CN" altLang="en-US" dirty="0" smtClean="0"/>
              <a:t>倍数</a:t>
            </a:r>
            <a:endParaRPr lang="zh-CN" altLang="en-US"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[Ynoi2018]GOSICK</a:t>
            </a:r>
            <a:endParaRPr lang="zh-CN" altLang="en-US" dirty="0"/>
          </a:p>
        </p:txBody>
      </p:sp>
      <p:sp>
        <p:nvSpPr>
          <p:cNvPr id="3" name="内容占位符 2"/>
          <p:cNvSpPr>
            <a:spLocks noGrp="1"/>
          </p:cNvSpPr>
          <p:nvPr>
            <p:ph idx="1"/>
          </p:nvPr>
        </p:nvSpPr>
        <p:spPr/>
        <p:txBody>
          <a:bodyPr/>
          <a:lstStyle/>
          <a:p>
            <a:r>
              <a:rPr lang="zh-CN" altLang="en-US" dirty="0" smtClean="0"/>
              <a:t>对这题的评价：</a:t>
            </a:r>
            <a:r>
              <a:rPr lang="en-US" altLang="zh-CN" smtClean="0"/>
              <a:t>7/11</a:t>
            </a:r>
            <a:endParaRPr lang="zh-CN" altLang="en-US" dirty="0" smtClean="0"/>
          </a:p>
          <a:p>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lnSpcReduction="20000"/>
          </a:bodyPr>
          <a:lstStyle/>
          <a:p>
            <a:r>
              <a:rPr lang="zh-CN" altLang="en-US"/>
              <a:t>我们考虑莫队维护，不失一般性这里只讨论莫队的四种拓展方向里面的一种</a:t>
            </a:r>
            <a:endParaRPr lang="zh-CN" altLang="en-US"/>
          </a:p>
          <a:p>
            <a:r>
              <a:rPr lang="zh-CN" altLang="en-US"/>
              <a:t>每次把区间</a:t>
            </a:r>
            <a:r>
              <a:rPr lang="en-US" altLang="zh-CN"/>
              <a:t>[l,r]</a:t>
            </a:r>
            <a:r>
              <a:rPr lang="zh-CN" altLang="en-US"/>
              <a:t>拓展到</a:t>
            </a:r>
            <a:r>
              <a:rPr lang="en-US" altLang="zh-CN"/>
              <a:t>[l,r+1]</a:t>
            </a:r>
            <a:r>
              <a:rPr lang="zh-CN" altLang="en-US"/>
              <a:t>的时候需要维护</a:t>
            </a:r>
            <a:r>
              <a:rPr lang="en-US" altLang="zh-CN"/>
              <a:t>a[r+1]</a:t>
            </a:r>
            <a:r>
              <a:rPr lang="zh-CN" altLang="en-US"/>
              <a:t>和</a:t>
            </a:r>
            <a:r>
              <a:rPr lang="en-US" altLang="zh-CN"/>
              <a:t>[l,r]</a:t>
            </a:r>
            <a:r>
              <a:rPr lang="zh-CN" altLang="en-US"/>
              <a:t>这段区间的贡献</a:t>
            </a:r>
            <a:endParaRPr lang="zh-CN" altLang="en-US"/>
          </a:p>
          <a:p>
            <a:r>
              <a:rPr lang="zh-CN" altLang="en-US"/>
              <a:t>这里利⽤莫队二次离线的</a:t>
            </a:r>
            <a:r>
              <a:rPr lang="en-US" altLang="zh-CN"/>
              <a:t>trick</a:t>
            </a:r>
            <a:r>
              <a:rPr lang="zh-CN" altLang="en-US"/>
              <a:t>：</a:t>
            </a:r>
            <a:endParaRPr lang="zh-CN" altLang="en-US"/>
          </a:p>
          <a:p>
            <a:r>
              <a:rPr lang="zh-CN" altLang="en-US"/>
              <a:t>莫队就可以抽象为</a:t>
            </a:r>
            <a:r>
              <a:rPr lang="en-US" altLang="zh-CN"/>
              <a:t>nsqrtm</a:t>
            </a:r>
            <a:r>
              <a:rPr lang="zh-CN" altLang="en-US"/>
              <a:t>次转移，每次查询</a:t>
            </a:r>
            <a:r>
              <a:rPr lang="zh-CN" altLang="en-US">
                <a:sym typeface="+mn-ea"/>
              </a:rPr>
              <a:t>一</a:t>
            </a:r>
            <a:r>
              <a:rPr lang="zh-CN" altLang="en-US"/>
              <a:t>个序列中的位置对一个区间的贡献</a:t>
            </a:r>
            <a:endParaRPr lang="zh-CN" altLang="en-US"/>
          </a:p>
          <a:p>
            <a:r>
              <a:rPr lang="zh-CN" altLang="en-US"/>
              <a:t>这个贡献是可以差分的， 也就是说把每次转移的</a:t>
            </a:r>
            <a:r>
              <a:rPr lang="en-US" altLang="zh-CN"/>
              <a:t>a[r+1]</a:t>
            </a:r>
            <a:r>
              <a:rPr lang="zh-CN" altLang="en-US"/>
              <a:t>对区间</a:t>
            </a:r>
            <a:r>
              <a:rPr lang="en-US" altLang="zh-CN"/>
              <a:t>[l,r]</a:t>
            </a:r>
            <a:r>
              <a:rPr lang="zh-CN" altLang="en-US"/>
              <a:t>的贡献差分为</a:t>
            </a:r>
            <a:r>
              <a:rPr lang="en-US" altLang="zh-CN"/>
              <a:t>a[r+1]</a:t>
            </a:r>
            <a:r>
              <a:rPr lang="zh-CN" altLang="en-US"/>
              <a:t>对前缀</a:t>
            </a:r>
            <a:r>
              <a:rPr lang="en-US" altLang="zh-CN"/>
              <a:t>[1,r]</a:t>
            </a:r>
            <a:r>
              <a:rPr lang="zh-CN" altLang="en-US"/>
              <a:t>的贡献减去对前缀</a:t>
            </a:r>
            <a:r>
              <a:rPr lang="en-US" altLang="zh-CN"/>
              <a:t>[1,l-1]</a:t>
            </a:r>
            <a:r>
              <a:rPr lang="zh-CN" altLang="en-US"/>
              <a:t>的贡献</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Key</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是维护的可快速合并的信息</a:t>
            </a:r>
            <a:endParaRPr lang="zh-CN" altLang="en-US" sz="2800" dirty="0"/>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lnSpcReduction="20000"/>
          </a:bodyPr>
          <a:lstStyle/>
          <a:p>
            <a:r>
              <a:rPr lang="zh-CN" altLang="en-US">
                <a:sym typeface="+mn-ea"/>
              </a:rPr>
              <a:t>然后通过这个差分我们可以发现，我们把</a:t>
            </a:r>
            <a:r>
              <a:rPr lang="en-US" altLang="zh-CN">
                <a:sym typeface="+mn-ea"/>
              </a:rPr>
              <a:t>O( nsqrtm )</a:t>
            </a:r>
            <a:r>
              <a:rPr lang="zh-CN" altLang="en-US">
                <a:sym typeface="+mn-ea"/>
              </a:rPr>
              <a:t>次的修改降低到了</a:t>
            </a:r>
            <a:r>
              <a:rPr lang="en-US" altLang="zh-CN">
                <a:sym typeface="+mn-ea"/>
              </a:rPr>
              <a:t>O( n )</a:t>
            </a:r>
            <a:r>
              <a:rPr lang="zh-CN" altLang="en-US">
                <a:sym typeface="+mn-ea"/>
              </a:rPr>
              <a:t>次修改,因为前缀只会拓展</a:t>
            </a:r>
            <a:r>
              <a:rPr lang="en-US" altLang="zh-CN">
                <a:sym typeface="+mn-ea"/>
              </a:rPr>
              <a:t>O( n )</a:t>
            </a:r>
            <a:r>
              <a:rPr lang="zh-CN" altLang="en-US">
                <a:sym typeface="+mn-ea"/>
              </a:rPr>
              <a:t>次</a:t>
            </a:r>
            <a:endParaRPr lang="zh-CN" altLang="en-US"/>
          </a:p>
          <a:p>
            <a:r>
              <a:rPr lang="zh-CN" altLang="en-US">
                <a:sym typeface="+mn-ea"/>
              </a:rPr>
              <a:t>于是我们每次可以较高复杂度拓展前缀和，因为插入次数变成了</a:t>
            </a:r>
            <a:r>
              <a:rPr lang="en-US" altLang="zh-CN">
                <a:sym typeface="+mn-ea"/>
              </a:rPr>
              <a:t>O( n )</a:t>
            </a:r>
            <a:r>
              <a:rPr lang="zh-CN" altLang="en-US">
                <a:sym typeface="+mn-ea"/>
              </a:rPr>
              <a:t>次</a:t>
            </a:r>
            <a:endParaRPr lang="zh-CN" altLang="en-US"/>
          </a:p>
          <a:p>
            <a:r>
              <a:rPr lang="zh-CN" altLang="en-US">
                <a:sym typeface="+mn-ea"/>
              </a:rPr>
              <a:t>然后这⾥我们离线莫队的转移的时候可以做到线性空间，因为每次莫队是从一个区间转移到另一个区间：</a:t>
            </a:r>
            <a:endParaRPr lang="zh-CN" altLang="en-US"/>
          </a:p>
          <a:p>
            <a:r>
              <a:rPr lang="zh-CN" altLang="en-US">
                <a:sym typeface="+mn-ea"/>
              </a:rPr>
              <a:t>我们记下pre[i]为i的前缀区间的答案，</a:t>
            </a:r>
            <a:r>
              <a:rPr lang="en-US" altLang="zh-CN">
                <a:sym typeface="+mn-ea"/>
              </a:rPr>
              <a:t>suf[i]</a:t>
            </a:r>
            <a:r>
              <a:rPr lang="zh-CN" altLang="en-US">
                <a:sym typeface="+mn-ea"/>
              </a:rPr>
              <a:t>为i的后缀区间的答案</a:t>
            </a:r>
            <a:endParaRPr lang="zh-CN" altLang="en-US"/>
          </a:p>
          <a:p>
            <a:endParaRPr lang="zh-CN" altLang="en-US"/>
          </a:p>
          <a:p>
            <a:endParaRPr lang="zh-CN" altLang="en-US"/>
          </a:p>
        </p:txBody>
      </p:sp>
      <p:sp>
        <p:nvSpPr>
          <p:cNvPr id="4" name="文本框 3"/>
          <p:cNvSpPr txBox="1"/>
          <p:nvPr/>
        </p:nvSpPr>
        <p:spPr>
          <a:xfrm>
            <a:off x="395764" y="1732121"/>
            <a:ext cx="309880" cy="299085"/>
          </a:xfrm>
          <a:prstGeom prst="rect">
            <a:avLst/>
          </a:prstGeom>
          <a:noFill/>
        </p:spPr>
        <p:txBody>
          <a:bodyPr wrap="none" rtlCol="0">
            <a:spAutoFit/>
          </a:bodyPr>
          <a:lstStyle/>
          <a:p>
            <a:endParaRPr lang="zh-CN" altLang="en-US" sz="135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lnSpcReduction="10000"/>
          </a:bodyPr>
          <a:lstStyle/>
          <a:p>
            <a:r>
              <a:rPr lang="zh-CN" altLang="en-US">
                <a:sym typeface="+mn-ea"/>
              </a:rPr>
              <a:t>不失一般性，只考虑把区间</a:t>
            </a:r>
            <a:r>
              <a:rPr lang="en-US" altLang="zh-CN">
                <a:sym typeface="+mn-ea"/>
              </a:rPr>
              <a:t>[l1,r1]</a:t>
            </a:r>
            <a:r>
              <a:rPr lang="zh-CN" altLang="en-US">
                <a:sym typeface="+mn-ea"/>
              </a:rPr>
              <a:t>拓展到区间</a:t>
            </a:r>
            <a:r>
              <a:rPr lang="en-US" altLang="zh-CN">
                <a:sym typeface="+mn-ea"/>
              </a:rPr>
              <a:t>[l1,r2]</a:t>
            </a:r>
            <a:r>
              <a:rPr lang="zh-CN" altLang="en-US">
                <a:sym typeface="+mn-ea"/>
              </a:rPr>
              <a:t>:</a:t>
            </a:r>
            <a:endParaRPr lang="zh-CN" altLang="en-US"/>
          </a:p>
          <a:p>
            <a:r>
              <a:rPr lang="en-US" altLang="zh-CN">
                <a:sym typeface="+mn-ea"/>
              </a:rPr>
              <a:t>[l1,r1]</a:t>
            </a:r>
            <a:r>
              <a:rPr lang="zh-CN" altLang="en-US">
                <a:sym typeface="+mn-ea"/>
              </a:rPr>
              <a:t>区间的答案为红色部分的贡献，</a:t>
            </a:r>
            <a:r>
              <a:rPr lang="en-US" altLang="zh-CN">
                <a:sym typeface="+mn-ea"/>
              </a:rPr>
              <a:t>[l1,r2]</a:t>
            </a:r>
            <a:r>
              <a:rPr lang="zh-CN" altLang="en-US">
                <a:sym typeface="+mn-ea"/>
              </a:rPr>
              <a:t>区间的答案为红色部分加上绿色部分的贡献，</a:t>
            </a:r>
            <a:r>
              <a:rPr lang="en-US" altLang="zh-CN">
                <a:sym typeface="+mn-ea"/>
              </a:rPr>
              <a:t>r2</a:t>
            </a:r>
            <a:r>
              <a:rPr lang="zh-CN" altLang="en-US">
                <a:sym typeface="+mn-ea"/>
              </a:rPr>
              <a:t>的前缀贡献为所有的贡献，</a:t>
            </a:r>
            <a:r>
              <a:rPr lang="en-US" altLang="zh-CN">
                <a:sym typeface="+mn-ea"/>
              </a:rPr>
              <a:t>r1</a:t>
            </a:r>
            <a:r>
              <a:rPr lang="zh-CN" altLang="en-US">
                <a:sym typeface="+mn-ea"/>
              </a:rPr>
              <a:t>的前缀贡献为红色的贡献与前两个蓝色的贡献</a:t>
            </a:r>
            <a:endParaRPr lang="zh-CN" altLang="en-US"/>
          </a:p>
          <a:p>
            <a:r>
              <a:rPr lang="zh-CN" altLang="en-US">
                <a:sym typeface="+mn-ea"/>
              </a:rPr>
              <a:t>于是我们可以把绿色的贡献，也就是两次询问的差量差分为</a:t>
            </a:r>
            <a:r>
              <a:rPr lang="en-US" altLang="zh-CN">
                <a:sym typeface="+mn-ea"/>
              </a:rPr>
              <a:t>pre[r2]-pre[r1]-{[1,l1-1]</a:t>
            </a:r>
            <a:r>
              <a:rPr lang="zh-CN" altLang="en-US">
                <a:sym typeface="+mn-ea"/>
              </a:rPr>
              <a:t>对</a:t>
            </a:r>
            <a:r>
              <a:rPr lang="en-US" altLang="zh-CN">
                <a:sym typeface="+mn-ea"/>
              </a:rPr>
              <a:t>[r1+1,r2]</a:t>
            </a:r>
            <a:r>
              <a:rPr lang="zh-CN" altLang="en-US">
                <a:sym typeface="+mn-ea"/>
              </a:rPr>
              <a:t>的贡献</a:t>
            </a:r>
            <a:r>
              <a:rPr lang="en-US" altLang="zh-CN">
                <a:sym typeface="+mn-ea"/>
              </a:rPr>
              <a:t>}</a:t>
            </a:r>
            <a:endParaRPr lang="en-US" altLang="zh-CN">
              <a:sym typeface="+mn-ea"/>
            </a:endParaRPr>
          </a:p>
        </p:txBody>
      </p:sp>
      <p:graphicFrame>
        <p:nvGraphicFramePr>
          <p:cNvPr id="4" name="对象 3"/>
          <p:cNvGraphicFramePr/>
          <p:nvPr/>
        </p:nvGraphicFramePr>
        <p:xfrm>
          <a:off x="5506403" y="3881914"/>
          <a:ext cx="2951321" cy="2161699"/>
        </p:xfrm>
        <a:graphic>
          <a:graphicData uri="http://schemas.openxmlformats.org/presentationml/2006/ole">
            <mc:AlternateContent xmlns:mc="http://schemas.openxmlformats.org/markup-compatibility/2006">
              <mc:Choice xmlns:v="urn:schemas-microsoft-com:vml" Requires="v">
                <p:oleObj spid="_x0000_s25601" name="" r:id="rId1" imgW="6086475" imgH="4457700" progId="PBrush">
                  <p:embed/>
                </p:oleObj>
              </mc:Choice>
              <mc:Fallback>
                <p:oleObj name="" r:id="rId1" imgW="6086475" imgH="4457700" progId="PBrush">
                  <p:embed/>
                  <p:pic>
                    <p:nvPicPr>
                      <p:cNvPr id="0" name="图片 25600" descr="image46"/>
                      <p:cNvPicPr/>
                      <p:nvPr/>
                    </p:nvPicPr>
                    <p:blipFill>
                      <a:blip r:embed="rId2"/>
                      <a:stretch>
                        <a:fillRect/>
                      </a:stretch>
                    </p:blipFill>
                    <p:spPr>
                      <a:xfrm>
                        <a:off x="5506403" y="3881914"/>
                        <a:ext cx="2951321" cy="2161699"/>
                      </a:xfrm>
                      <a:prstGeom prst="rect">
                        <a:avLst/>
                      </a:prstGeom>
                      <a:noFill/>
                      <a:ln w="9525">
                        <a:noFill/>
                      </a:ln>
                    </p:spPr>
                  </p:pic>
                </p:oleObj>
              </mc:Fallback>
            </mc:AlternateContent>
          </a:graphicData>
        </a:graphic>
      </p:graphicFrame>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lnSpcReduction="20000"/>
          </a:bodyPr>
          <a:lstStyle/>
          <a:p>
            <a:r>
              <a:rPr lang="zh-CN" altLang="en-US">
                <a:sym typeface="+mn-ea"/>
              </a:rPr>
              <a:t>这里每个位置开个</a:t>
            </a:r>
            <a:r>
              <a:rPr lang="en-US" altLang="zh-CN">
                <a:sym typeface="+mn-ea"/>
              </a:rPr>
              <a:t>vector</a:t>
            </a:r>
            <a:r>
              <a:rPr lang="zh-CN" altLang="en-US">
                <a:sym typeface="+mn-ea"/>
              </a:rPr>
              <a:t>存⼀下就可以了，相当于说在</a:t>
            </a:r>
            <a:r>
              <a:rPr lang="en-US" altLang="zh-CN">
                <a:sym typeface="+mn-ea"/>
              </a:rPr>
              <a:t>l1-1</a:t>
            </a:r>
            <a:r>
              <a:rPr lang="zh-CN" altLang="en-US">
                <a:sym typeface="+mn-ea"/>
              </a:rPr>
              <a:t>位置</a:t>
            </a:r>
            <a:r>
              <a:rPr lang="en-US" altLang="zh-CN">
                <a:sym typeface="+mn-ea"/>
              </a:rPr>
              <a:t>push_back( pair &lt; int , int &gt; ( r1 + 1 , r2 ) )</a:t>
            </a:r>
            <a:r>
              <a:rPr lang="zh-CN" altLang="en-US">
                <a:sym typeface="+mn-ea"/>
              </a:rPr>
              <a:t>，然后扫描线扫到的时候直接暴力进行处理就可以了</a:t>
            </a:r>
            <a:endParaRPr lang="zh-CN" altLang="en-US"/>
          </a:p>
          <a:p>
            <a:r>
              <a:rPr lang="zh-CN" altLang="en-US">
                <a:sym typeface="+mn-ea"/>
              </a:rPr>
              <a:t>于是我们达成了</a:t>
            </a:r>
            <a:r>
              <a:rPr lang="en-US" altLang="zh-CN">
                <a:sym typeface="+mn-ea"/>
              </a:rPr>
              <a:t>O( n + m )</a:t>
            </a:r>
            <a:r>
              <a:rPr lang="zh-CN" altLang="en-US">
                <a:sym typeface="+mn-ea"/>
              </a:rPr>
              <a:t>的空间复杂度将莫队给⼆次离线</a:t>
            </a:r>
            <a:endParaRPr lang="zh-CN" altLang="en-US"/>
          </a:p>
          <a:p>
            <a:r>
              <a:rPr lang="zh-CN" altLang="en-US">
                <a:sym typeface="+mn-ea"/>
              </a:rPr>
              <a:t>现在考虑怎么算这个贡献，我们要高效计算区间</a:t>
            </a:r>
            <a:r>
              <a:rPr lang="en-US" altLang="zh-CN">
                <a:sym typeface="+mn-ea"/>
              </a:rPr>
              <a:t>[l,r]</a:t>
            </a:r>
            <a:r>
              <a:rPr lang="zh-CN" altLang="en-US">
                <a:sym typeface="+mn-ea"/>
              </a:rPr>
              <a:t>对</a:t>
            </a:r>
            <a:r>
              <a:rPr lang="en-US" altLang="zh-CN">
                <a:sym typeface="+mn-ea"/>
              </a:rPr>
              <a:t>x</a:t>
            </a:r>
            <a:r>
              <a:rPr lang="zh-CN" altLang="en-US">
                <a:sym typeface="+mn-ea"/>
              </a:rPr>
              <a:t>的贡献时</a:t>
            </a:r>
            <a:endParaRPr lang="zh-CN" altLang="en-US"/>
          </a:p>
          <a:p>
            <a:r>
              <a:rPr lang="zh-CN" altLang="en-US">
                <a:sym typeface="+mn-ea"/>
              </a:rPr>
              <a:t>先把贡献拆开变成：</a:t>
            </a:r>
            <a:r>
              <a:rPr lang="en-US" altLang="zh-CN">
                <a:sym typeface="+mn-ea"/>
              </a:rPr>
              <a:t>[l,r]</a:t>
            </a:r>
            <a:r>
              <a:rPr lang="zh-CN" altLang="en-US">
                <a:sym typeface="+mn-ea"/>
              </a:rPr>
              <a:t>中x的倍数个数，</a:t>
            </a:r>
            <a:r>
              <a:rPr lang="en-US" altLang="zh-CN">
                <a:sym typeface="+mn-ea"/>
              </a:rPr>
              <a:t>[l,r]</a:t>
            </a:r>
            <a:r>
              <a:rPr lang="zh-CN" altLang="en-US">
                <a:sym typeface="+mn-ea"/>
              </a:rPr>
              <a:t>中</a:t>
            </a:r>
            <a:r>
              <a:rPr lang="en-US" altLang="zh-CN">
                <a:sym typeface="+mn-ea"/>
              </a:rPr>
              <a:t>x</a:t>
            </a:r>
            <a:r>
              <a:rPr lang="zh-CN" altLang="en-US">
                <a:sym typeface="+mn-ea"/>
              </a:rPr>
              <a:t>的约数个数</a:t>
            </a:r>
            <a:endParaRPr lang="zh-CN" altLang="en-US"/>
          </a:p>
          <a:p>
            <a:endParaRPr lang="zh-CN" altLang="en-US"/>
          </a:p>
          <a:p>
            <a:endParaRPr lang="zh-CN" altLang="en-US"/>
          </a:p>
          <a:p>
            <a:endParaRPr lang="zh-CN" altLang="en-US"/>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Solution</a:t>
            </a:r>
            <a:endParaRPr lang="zh-CN" altLang="en-US"/>
          </a:p>
        </p:txBody>
      </p:sp>
      <p:sp>
        <p:nvSpPr>
          <p:cNvPr id="3" name="内容占位符 2"/>
          <p:cNvSpPr>
            <a:spLocks noGrp="1"/>
          </p:cNvSpPr>
          <p:nvPr>
            <p:ph idx="1"/>
          </p:nvPr>
        </p:nvSpPr>
        <p:spPr/>
        <p:txBody>
          <a:bodyPr>
            <a:normAutofit/>
          </a:bodyPr>
          <a:lstStyle/>
          <a:p>
            <a:r>
              <a:rPr lang="en-US" altLang="zh-CN">
                <a:sym typeface="+mn-ea"/>
              </a:rPr>
              <a:t>[l,r]</a:t>
            </a:r>
            <a:r>
              <a:rPr lang="zh-CN" altLang="en-US">
                <a:sym typeface="+mn-ea"/>
              </a:rPr>
              <a:t>中</a:t>
            </a:r>
            <a:r>
              <a:rPr lang="en-US" altLang="zh-CN">
                <a:sym typeface="+mn-ea"/>
              </a:rPr>
              <a:t>x</a:t>
            </a:r>
            <a:r>
              <a:rPr lang="zh-CN" altLang="en-US">
                <a:sym typeface="+mn-ea"/>
              </a:rPr>
              <a:t>的倍数个数：每次前缀加入一个数</a:t>
            </a:r>
            <a:r>
              <a:rPr lang="en-US" altLang="zh-CN">
                <a:sym typeface="+mn-ea"/>
              </a:rPr>
              <a:t>a[i]</a:t>
            </a:r>
            <a:r>
              <a:rPr lang="zh-CN" altLang="en-US">
                <a:sym typeface="+mn-ea"/>
              </a:rPr>
              <a:t>的时候，我们把</a:t>
            </a:r>
            <a:r>
              <a:rPr lang="en-US" altLang="zh-CN">
                <a:sym typeface="+mn-ea"/>
              </a:rPr>
              <a:t>a[i]</a:t>
            </a:r>
            <a:r>
              <a:rPr lang="zh-CN" altLang="en-US">
                <a:sym typeface="+mn-ea"/>
              </a:rPr>
              <a:t>的约数位置所对应的数组</a:t>
            </a:r>
            <a:r>
              <a:rPr lang="en-US" altLang="zh-CN">
                <a:sym typeface="+mn-ea"/>
              </a:rPr>
              <a:t>pre1</a:t>
            </a:r>
            <a:r>
              <a:rPr lang="zh-CN" altLang="en-US">
                <a:sym typeface="+mn-ea"/>
              </a:rPr>
              <a:t>的位置都</a:t>
            </a:r>
            <a:r>
              <a:rPr lang="en-US" altLang="zh-CN">
                <a:sym typeface="+mn-ea"/>
              </a:rPr>
              <a:t>++</a:t>
            </a:r>
            <a:r>
              <a:rPr lang="zh-CN" altLang="en-US">
                <a:sym typeface="+mn-ea"/>
              </a:rPr>
              <a:t>然</a:t>
            </a:r>
            <a:endParaRPr lang="zh-CN" altLang="en-US"/>
          </a:p>
          <a:p>
            <a:r>
              <a:rPr lang="zh-CN" altLang="en-US">
                <a:sym typeface="+mn-ea"/>
              </a:rPr>
              <a:t>后查询的时候直接查</a:t>
            </a:r>
            <a:r>
              <a:rPr lang="en-US" altLang="zh-CN">
                <a:sym typeface="+mn-ea"/>
              </a:rPr>
              <a:t>pre1[x]</a:t>
            </a:r>
            <a:r>
              <a:rPr lang="zh-CN" altLang="en-US">
                <a:sym typeface="+mn-ea"/>
              </a:rPr>
              <a:t>即可得到</a:t>
            </a:r>
            <a:r>
              <a:rPr lang="en-US" altLang="zh-CN">
                <a:sym typeface="+mn-ea"/>
              </a:rPr>
              <a:t>x</a:t>
            </a:r>
            <a:r>
              <a:rPr lang="zh-CN" altLang="en-US">
                <a:sym typeface="+mn-ea"/>
              </a:rPr>
              <a:t>倍数个数</a:t>
            </a:r>
            <a:endParaRPr lang="zh-CN" altLang="en-US"/>
          </a:p>
          <a:p>
            <a:r>
              <a:rPr lang="en-US" altLang="zh-CN">
                <a:sym typeface="+mn-ea"/>
              </a:rPr>
              <a:t>[l,r]</a:t>
            </a:r>
            <a:r>
              <a:rPr lang="zh-CN" altLang="en-US">
                <a:sym typeface="+mn-ea"/>
              </a:rPr>
              <a:t>中</a:t>
            </a:r>
            <a:r>
              <a:rPr lang="en-US" altLang="zh-CN">
                <a:sym typeface="+mn-ea"/>
              </a:rPr>
              <a:t>x</a:t>
            </a:r>
            <a:r>
              <a:rPr lang="zh-CN" altLang="en-US">
                <a:sym typeface="+mn-ea"/>
              </a:rPr>
              <a:t>的约数个数：这里考虑对</a:t>
            </a:r>
            <a:r>
              <a:rPr lang="en-US" altLang="zh-CN">
                <a:sym typeface="+mn-ea"/>
              </a:rPr>
              <a:t>x</a:t>
            </a:r>
            <a:r>
              <a:rPr lang="zh-CN" altLang="en-US">
                <a:sym typeface="+mn-ea"/>
              </a:rPr>
              <a:t>的约数进行一次根号分治</a:t>
            </a:r>
            <a:endParaRPr lang="zh-CN" altLang="en-US"/>
          </a:p>
          <a:p>
            <a:endParaRPr lang="zh-CN" altLang="en-US"/>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normAutofit fontScale="70000"/>
          </a:bodyPr>
          <a:lstStyle/>
          <a:p>
            <a:r>
              <a:rPr lang="zh-CN" altLang="en-US">
                <a:sym typeface="+mn-ea"/>
              </a:rPr>
              <a:t>对于所有</a:t>
            </a:r>
            <a:r>
              <a:rPr lang="en-US" altLang="zh-CN">
                <a:sym typeface="+mn-ea"/>
              </a:rPr>
              <a:t>x</a:t>
            </a:r>
            <a:r>
              <a:rPr lang="zh-CN" altLang="en-US">
                <a:sym typeface="+mn-ea"/>
              </a:rPr>
              <a:t>⼤于</a:t>
            </a:r>
            <a:r>
              <a:rPr lang="en-US" altLang="zh-CN">
                <a:sym typeface="+mn-ea"/>
              </a:rPr>
              <a:t>sqrtn</a:t>
            </a:r>
            <a:r>
              <a:rPr lang="zh-CN" altLang="en-US">
                <a:sym typeface="+mn-ea"/>
              </a:rPr>
              <a:t>的约数，我们拓展前缀的时候维护，即每次把</a:t>
            </a:r>
            <a:r>
              <a:rPr lang="en-US" altLang="zh-CN">
                <a:sym typeface="+mn-ea"/>
              </a:rPr>
              <a:t>a[i]</a:t>
            </a:r>
            <a:r>
              <a:rPr lang="zh-CN" altLang="en-US">
                <a:sym typeface="+mn-ea"/>
              </a:rPr>
              <a:t>的倍数位置所对应的数组</a:t>
            </a:r>
            <a:r>
              <a:rPr lang="en-US" altLang="zh-CN">
                <a:sym typeface="+mn-ea"/>
              </a:rPr>
              <a:t>pre2</a:t>
            </a:r>
            <a:r>
              <a:rPr lang="zh-CN" altLang="en-US">
                <a:sym typeface="+mn-ea"/>
              </a:rPr>
              <a:t>的位置都</a:t>
            </a:r>
            <a:r>
              <a:rPr lang="en-US" altLang="zh-CN">
                <a:sym typeface="+mn-ea"/>
              </a:rPr>
              <a:t>++</a:t>
            </a:r>
            <a:endParaRPr lang="zh-CN" altLang="en-US"/>
          </a:p>
          <a:p>
            <a:r>
              <a:rPr lang="zh-CN" altLang="en-US">
                <a:sym typeface="+mn-ea"/>
              </a:rPr>
              <a:t>然后查询的时候直接查</a:t>
            </a:r>
            <a:r>
              <a:rPr lang="en-US" altLang="zh-CN">
                <a:sym typeface="+mn-ea"/>
              </a:rPr>
              <a:t>pre2[x]</a:t>
            </a:r>
            <a:r>
              <a:rPr lang="zh-CN" altLang="en-US">
                <a:sym typeface="+mn-ea"/>
              </a:rPr>
              <a:t>即可得到</a:t>
            </a:r>
            <a:r>
              <a:rPr lang="en-US" altLang="zh-CN">
                <a:sym typeface="+mn-ea"/>
              </a:rPr>
              <a:t>x</a:t>
            </a:r>
            <a:r>
              <a:rPr lang="zh-CN" altLang="en-US">
                <a:sym typeface="+mn-ea"/>
              </a:rPr>
              <a:t>大于</a:t>
            </a:r>
            <a:r>
              <a:rPr lang="en-US" altLang="zh-CN">
                <a:sym typeface="+mn-ea"/>
              </a:rPr>
              <a:t>sqrtn</a:t>
            </a:r>
            <a:r>
              <a:rPr lang="zh-CN" altLang="en-US">
                <a:sym typeface="+mn-ea"/>
              </a:rPr>
              <a:t>的约数个数</a:t>
            </a:r>
            <a:endParaRPr lang="zh-CN" altLang="en-US"/>
          </a:p>
          <a:p>
            <a:r>
              <a:rPr lang="zh-CN" altLang="en-US">
                <a:sym typeface="+mn-ea"/>
              </a:rPr>
              <a:t>对于所有</a:t>
            </a:r>
            <a:r>
              <a:rPr lang="en-US" altLang="zh-CN">
                <a:sym typeface="+mn-ea"/>
              </a:rPr>
              <a:t>x</a:t>
            </a:r>
            <a:r>
              <a:rPr lang="zh-CN" altLang="en-US">
                <a:sym typeface="+mn-ea"/>
              </a:rPr>
              <a:t>小于</a:t>
            </a:r>
            <a:r>
              <a:rPr lang="en-US" altLang="zh-CN">
                <a:sym typeface="+mn-ea"/>
              </a:rPr>
              <a:t>sqrtn</a:t>
            </a:r>
            <a:r>
              <a:rPr lang="zh-CN" altLang="en-US">
                <a:sym typeface="+mn-ea"/>
              </a:rPr>
              <a:t>的约数，我们考虑每次直接枚举区间</a:t>
            </a:r>
            <a:r>
              <a:rPr lang="en-US" altLang="zh-CN">
                <a:sym typeface="+mn-ea"/>
              </a:rPr>
              <a:t>[l,r]</a:t>
            </a:r>
            <a:r>
              <a:rPr lang="zh-CN" altLang="en-US">
                <a:sym typeface="+mn-ea"/>
              </a:rPr>
              <a:t>中</a:t>
            </a:r>
            <a:r>
              <a:rPr lang="en-US" altLang="zh-CN">
                <a:sym typeface="+mn-ea"/>
              </a:rPr>
              <a:t>1,2,...sqrtn</a:t>
            </a:r>
            <a:r>
              <a:rPr lang="zh-CN" altLang="en-US">
                <a:sym typeface="+mn-ea"/>
              </a:rPr>
              <a:t>的出现次数</a:t>
            </a:r>
            <a:endParaRPr lang="zh-CN" altLang="en-US">
              <a:sym typeface="+mn-ea"/>
            </a:endParaRPr>
          </a:p>
          <a:p>
            <a:r>
              <a:rPr lang="zh-CN" altLang="en-US">
                <a:sym typeface="+mn-ea"/>
              </a:rPr>
              <a:t>这里可以先枚举</a:t>
            </a:r>
            <a:r>
              <a:rPr lang="en-US" altLang="zh-CN">
                <a:sym typeface="+mn-ea"/>
              </a:rPr>
              <a:t>1,2,...sqrtn</a:t>
            </a:r>
            <a:r>
              <a:rPr lang="zh-CN" altLang="en-US">
                <a:sym typeface="+mn-ea"/>
              </a:rPr>
              <a:t>，然后预处理一个前缀和，</a:t>
            </a:r>
            <a:r>
              <a:rPr lang="en-US" altLang="zh-CN">
                <a:sym typeface="+mn-ea"/>
              </a:rPr>
              <a:t>O( n + m )</a:t>
            </a:r>
            <a:r>
              <a:rPr lang="zh-CN" altLang="en-US">
                <a:sym typeface="+mn-ea"/>
              </a:rPr>
              <a:t>算出对每个询问的贡献，从而节省空间</a:t>
            </a:r>
            <a:endParaRPr lang="zh-CN" altLang="en-US"/>
          </a:p>
          <a:p>
            <a:r>
              <a:rPr lang="zh-CN" altLang="en-US">
                <a:sym typeface="+mn-ea"/>
              </a:rPr>
              <a:t>于是我们得到了⼀个总时间复杂度</a:t>
            </a:r>
            <a:r>
              <a:rPr lang="en-US" altLang="zh-CN">
                <a:sym typeface="+mn-ea"/>
              </a:rPr>
              <a:t>O( n( sqrtn + sqrtm ) )</a:t>
            </a:r>
            <a:r>
              <a:rPr lang="zh-CN" altLang="en-US">
                <a:sym typeface="+mn-ea"/>
              </a:rPr>
              <a:t>，空间</a:t>
            </a:r>
            <a:r>
              <a:rPr lang="en-US" altLang="zh-CN">
                <a:sym typeface="+mn-ea"/>
              </a:rPr>
              <a:t>O( n + m )</a:t>
            </a:r>
            <a:r>
              <a:rPr lang="zh-CN" altLang="en-US">
                <a:sym typeface="+mn-ea"/>
              </a:rPr>
              <a:t>的做法</a:t>
            </a:r>
            <a:endParaRPr lang="zh-CN" altLang="en-US"/>
          </a:p>
          <a:p>
            <a:endParaRPr lang="zh-CN" altLang="en-US"/>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Assignment</a:t>
            </a:r>
            <a:endParaRPr lang="zh-CN" altLang="en-US" dirty="0"/>
          </a:p>
        </p:txBody>
      </p:sp>
      <p:sp>
        <p:nvSpPr>
          <p:cNvPr id="3" name="内容占位符 2"/>
          <p:cNvSpPr>
            <a:spLocks noGrp="1"/>
          </p:cNvSpPr>
          <p:nvPr>
            <p:ph idx="1"/>
          </p:nvPr>
        </p:nvSpPr>
        <p:spPr/>
        <p:txBody>
          <a:bodyPr>
            <a:normAutofit fontScale="67500"/>
          </a:bodyPr>
          <a:lstStyle/>
          <a:p>
            <a:r>
              <a:rPr lang="en-US" altLang="zh-CN" sz="3000" dirty="0" smtClean="0"/>
              <a:t>1.Luogu 5069</a:t>
            </a:r>
            <a:endParaRPr lang="en-US" altLang="zh-CN" sz="3000" dirty="0" smtClean="0"/>
          </a:p>
          <a:p>
            <a:r>
              <a:rPr lang="en-US" altLang="zh-CN" sz="3000" dirty="0" smtClean="0"/>
              <a:t>2.Luogu 4692</a:t>
            </a:r>
            <a:endParaRPr lang="en-US" altLang="zh-CN" sz="3000" dirty="0" smtClean="0"/>
          </a:p>
          <a:p>
            <a:r>
              <a:rPr lang="en-US" altLang="zh-CN" sz="3000" dirty="0" smtClean="0"/>
              <a:t>3.Luogu 3810</a:t>
            </a:r>
            <a:endParaRPr lang="en-US" altLang="zh-CN" sz="3000" dirty="0" smtClean="0"/>
          </a:p>
          <a:p>
            <a:r>
              <a:rPr lang="en-US" altLang="zh-CN" sz="3000" dirty="0" smtClean="0"/>
              <a:t>4.Luogu 2617</a:t>
            </a:r>
            <a:endParaRPr lang="en-US" altLang="zh-CN" sz="3000" dirty="0" smtClean="0"/>
          </a:p>
          <a:p>
            <a:r>
              <a:rPr lang="en-US" altLang="zh-CN" sz="3000" dirty="0" smtClean="0"/>
              <a:t>5.Luogu 1903</a:t>
            </a:r>
            <a:endParaRPr lang="en-US" altLang="zh-CN" sz="3000" dirty="0" smtClean="0"/>
          </a:p>
          <a:p>
            <a:r>
              <a:rPr lang="en-US" altLang="zh-CN" sz="3000" dirty="0" smtClean="0"/>
              <a:t>6.Luogu 5309</a:t>
            </a:r>
            <a:endParaRPr lang="en-US" altLang="zh-CN" sz="3000" dirty="0" smtClean="0"/>
          </a:p>
          <a:p>
            <a:r>
              <a:rPr lang="en-US" altLang="zh-CN" sz="3000" dirty="0"/>
              <a:t>7.Luogu 3242</a:t>
            </a:r>
            <a:endParaRPr lang="en-US" altLang="zh-CN" sz="3000" dirty="0"/>
          </a:p>
          <a:p>
            <a:r>
              <a:rPr lang="en-US" altLang="zh-CN" sz="3000" dirty="0"/>
              <a:t>8.Luogu </a:t>
            </a:r>
            <a:r>
              <a:rPr lang="en-US" altLang="zh-CN" sz="3000" dirty="0" smtClean="0">
                <a:sym typeface="+mn-ea"/>
              </a:rPr>
              <a:t>4689</a:t>
            </a:r>
            <a:endParaRPr lang="en-US" altLang="zh-CN" sz="3000" dirty="0" smtClean="0"/>
          </a:p>
          <a:p>
            <a:r>
              <a:rPr lang="en-US" altLang="zh-CN" sz="3000" dirty="0" smtClean="0"/>
              <a:t>9.Luogu 3328</a:t>
            </a:r>
            <a:endParaRPr lang="en-US" altLang="zh-CN" sz="3000" dirty="0" smtClean="0"/>
          </a:p>
          <a:p>
            <a:r>
              <a:rPr lang="en-US" altLang="zh-CN" sz="3000" dirty="0" smtClean="0"/>
              <a:t>10.Luogu </a:t>
            </a:r>
            <a:r>
              <a:rPr lang="en-US" altLang="zh-CN" sz="3000" dirty="0" smtClean="0">
                <a:sym typeface="+mn-ea"/>
              </a:rPr>
              <a:t>3241</a:t>
            </a:r>
            <a:endParaRPr lang="en-US" altLang="zh-CN" sz="3000" dirty="0" smtClean="0"/>
          </a:p>
          <a:p>
            <a:r>
              <a:rPr lang="en-US" altLang="zh-CN" sz="3000" dirty="0" smtClean="0"/>
              <a:t>11.Luogu </a:t>
            </a:r>
            <a:r>
              <a:rPr lang="en-US" altLang="zh-CN" sz="3000" dirty="0" smtClean="0">
                <a:sym typeface="+mn-ea"/>
              </a:rPr>
              <a:t>3604</a:t>
            </a:r>
            <a:endParaRPr lang="en-US" altLang="zh-CN" sz="3000" dirty="0" smtClean="0">
              <a:sym typeface="+mn-ea"/>
            </a:endParaRPr>
          </a:p>
          <a:p>
            <a:r>
              <a:rPr lang="en-US" altLang="zh-CN" sz="3000" dirty="0" smtClean="0">
                <a:sym typeface="+mn-ea"/>
              </a:rPr>
              <a:t>12.Luogu </a:t>
            </a:r>
            <a:r>
              <a:rPr lang="en-US" altLang="zh-CN" sz="3000" dirty="0">
                <a:sym typeface="+mn-ea"/>
              </a:rPr>
              <a:t>5063</a:t>
            </a:r>
            <a:endParaRPr lang="en-US" altLang="zh-CN" sz="3000" dirty="0" smtClean="0"/>
          </a:p>
          <a:p>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讲累了休息一会</a:t>
            </a:r>
            <a:r>
              <a:rPr lang="en-US" altLang="zh-CN" dirty="0" err="1" smtClean="0"/>
              <a:t>qwq</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714499"/>
            <a:ext cx="9144000" cy="5143501"/>
          </a:xfr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Thanks for listening</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3023" y="1673424"/>
            <a:ext cx="9217023" cy="5184576"/>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其实这些题就改改线段树的</a:t>
            </a:r>
            <a:r>
              <a:rPr lang="en-US" altLang="zh-CN" sz="2800" dirty="0" smtClean="0"/>
              <a:t>merge</a:t>
            </a:r>
            <a:r>
              <a:rPr lang="zh-CN" altLang="en-US" sz="2800" dirty="0" smtClean="0"/>
              <a:t>函数之类的，相当无聊</a:t>
            </a:r>
            <a:endParaRPr lang="zh-CN" alt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en-US" altLang="zh-CN" dirty="0" err="1"/>
              <a:t>Luogu</a:t>
            </a:r>
            <a:r>
              <a:rPr lang="zh-CN" altLang="en-US" dirty="0"/>
              <a:t>2023 [AHOI2009]维护序列</a:t>
            </a:r>
            <a:endParaRPr lang="zh-CN" altLang="en-US" dirty="0"/>
          </a:p>
        </p:txBody>
      </p:sp>
      <p:sp>
        <p:nvSpPr>
          <p:cNvPr id="55299" name="内容占位符 2"/>
          <p:cNvSpPr>
            <a:spLocks noGrp="1" noChangeArrowheads="1"/>
          </p:cNvSpPr>
          <p:nvPr>
            <p:ph idx="1"/>
          </p:nvPr>
        </p:nvSpPr>
        <p:spPr/>
        <p:txBody>
          <a:bodyPr>
            <a:normAutofit/>
          </a:bodyPr>
          <a:lstStyle/>
          <a:p>
            <a:pPr eaLnBrk="1" hangingPunct="1"/>
            <a:r>
              <a:rPr lang="en-US" altLang="zh-CN" sz="2800" dirty="0" smtClean="0"/>
              <a:t>1.</a:t>
            </a:r>
            <a:r>
              <a:rPr lang="zh-CN" altLang="en-US" sz="2800" dirty="0" smtClean="0"/>
              <a:t>区间加</a:t>
            </a:r>
            <a:r>
              <a:rPr lang="en-US" altLang="zh-CN" sz="2800" dirty="0" smtClean="0"/>
              <a:t>x</a:t>
            </a:r>
            <a:endParaRPr lang="en-US" altLang="zh-CN" sz="2800" dirty="0" smtClean="0"/>
          </a:p>
          <a:p>
            <a:pPr eaLnBrk="1" hangingPunct="1"/>
            <a:r>
              <a:rPr lang="en-US" altLang="zh-CN" sz="2800" dirty="0" smtClean="0"/>
              <a:t>2.</a:t>
            </a:r>
            <a:r>
              <a:rPr lang="zh-CN" altLang="en-US" sz="2800" dirty="0" smtClean="0"/>
              <a:t>区间乘</a:t>
            </a:r>
            <a:r>
              <a:rPr lang="en-US" altLang="zh-CN" sz="2800" dirty="0" smtClean="0"/>
              <a:t>x</a:t>
            </a:r>
            <a:endParaRPr lang="en-US" altLang="zh-CN" sz="2800" dirty="0" smtClean="0"/>
          </a:p>
          <a:p>
            <a:pPr eaLnBrk="1" hangingPunct="1"/>
            <a:r>
              <a:rPr lang="en-US" altLang="zh-CN" sz="2800" dirty="0" smtClean="0"/>
              <a:t>3.</a:t>
            </a:r>
            <a:r>
              <a:rPr lang="zh-CN" altLang="en-US" sz="2800" dirty="0" smtClean="0"/>
              <a:t>区间和</a:t>
            </a:r>
            <a:endParaRPr lang="zh-CN" altLang="en-US" sz="2800" dirty="0" smtClean="0"/>
          </a:p>
          <a:p>
            <a:pPr eaLnBrk="1" hangingPunct="1"/>
            <a:r>
              <a:rPr lang="zh-CN" altLang="en-US" sz="2800" dirty="0" smtClean="0"/>
              <a:t>取膜</a:t>
            </a:r>
            <a:endParaRPr lang="zh-CN" altLang="en-US" sz="28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en-US" altLang="zh-CN" dirty="0"/>
              <a:t>Problem</a:t>
            </a:r>
            <a:endParaRPr lang="zh-CN" altLang="en-US" dirty="0" smtClean="0"/>
          </a:p>
        </p:txBody>
      </p:sp>
      <p:sp>
        <p:nvSpPr>
          <p:cNvPr id="56323" name="内容占位符 2"/>
          <p:cNvSpPr>
            <a:spLocks noGrp="1" noChangeArrowheads="1"/>
          </p:cNvSpPr>
          <p:nvPr>
            <p:ph idx="1"/>
          </p:nvPr>
        </p:nvSpPr>
        <p:spPr/>
        <p:txBody>
          <a:bodyPr/>
          <a:lstStyle/>
          <a:p>
            <a:pPr eaLnBrk="1" hangingPunct="1"/>
            <a:r>
              <a:rPr lang="zh-CN" altLang="en-US" sz="2800" dirty="0" smtClean="0"/>
              <a:t>如果只是区间加或者区间乘，直接打个标记就可以了</a:t>
            </a:r>
            <a:endParaRPr lang="zh-CN" altLang="en-US" sz="2800" dirty="0" smtClean="0"/>
          </a:p>
          <a:p>
            <a:pPr eaLnBrk="1" hangingPunct="1"/>
            <a:r>
              <a:rPr lang="zh-CN" altLang="en-US" sz="2800" dirty="0" smtClean="0"/>
              <a:t>但是同时有两个操作怎么办</a:t>
            </a:r>
            <a:endParaRPr lang="en-US" altLang="zh-CN" sz="2800" dirty="0" smtClean="0"/>
          </a:p>
          <a:p>
            <a:pPr eaLnBrk="1" hangingPunct="1"/>
            <a:endParaRPr lang="zh-CN" alt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p:txBody>
          <a:bodyPr/>
          <a:lstStyle/>
          <a:p>
            <a:r>
              <a:rPr lang="en-US" altLang="zh-CN" dirty="0"/>
              <a:t>Solution</a:t>
            </a:r>
            <a:endParaRPr lang="zh-CN" altLang="en-US" dirty="0" smtClean="0"/>
          </a:p>
        </p:txBody>
      </p:sp>
      <p:sp>
        <p:nvSpPr>
          <p:cNvPr id="57347" name="内容占位符 2"/>
          <p:cNvSpPr>
            <a:spLocks noGrp="1" noChangeArrowheads="1"/>
          </p:cNvSpPr>
          <p:nvPr>
            <p:ph idx="1"/>
          </p:nvPr>
        </p:nvSpPr>
        <p:spPr/>
        <p:txBody>
          <a:bodyPr>
            <a:normAutofit/>
          </a:bodyPr>
          <a:lstStyle/>
          <a:p>
            <a:r>
              <a:rPr lang="zh-CN" altLang="en-US" sz="2400" dirty="0"/>
              <a:t>当然是打两个标记</a:t>
            </a:r>
            <a:r>
              <a:rPr lang="zh-CN" altLang="en-US" sz="2400" dirty="0" smtClean="0"/>
              <a:t>啦，不过需要注意一下处理顺序</a:t>
            </a:r>
            <a:endParaRPr lang="en-US" altLang="zh-CN" sz="2400" dirty="0" smtClean="0"/>
          </a:p>
          <a:p>
            <a:pPr eaLnBrk="1" hangingPunct="1"/>
            <a:r>
              <a:rPr lang="zh-CN" altLang="en-US" sz="2400" dirty="0" smtClean="0"/>
              <a:t>维护两个标记，分别是加标记和乘标记</a:t>
            </a:r>
            <a:endParaRPr lang="zh-CN" altLang="en-US" sz="2400" dirty="0" smtClean="0"/>
          </a:p>
          <a:p>
            <a:pPr eaLnBrk="1" hangingPunct="1"/>
            <a:r>
              <a:rPr lang="zh-CN" altLang="en-US" sz="2400" dirty="0" smtClean="0"/>
              <a:t>分别设为</a:t>
            </a:r>
            <a:r>
              <a:rPr lang="en-US" altLang="zh-CN" sz="2400" dirty="0" smtClean="0"/>
              <a:t>add</a:t>
            </a:r>
            <a:r>
              <a:rPr lang="zh-CN" altLang="en-US" sz="2400" dirty="0" smtClean="0"/>
              <a:t>和</a:t>
            </a:r>
            <a:r>
              <a:rPr lang="en-US" altLang="zh-CN" sz="2400" dirty="0" err="1" smtClean="0"/>
              <a:t>mul</a:t>
            </a:r>
            <a:endParaRPr lang="en-US" altLang="zh-CN" sz="2400" dirty="0" smtClean="0"/>
          </a:p>
          <a:p>
            <a:pPr eaLnBrk="1" hangingPunct="1"/>
            <a:r>
              <a:rPr lang="zh-CN" altLang="en-US" sz="2400" dirty="0" smtClean="0"/>
              <a:t>如果一个节点的被加上了</a:t>
            </a:r>
            <a:r>
              <a:rPr lang="en-US" altLang="zh-CN" sz="2400" dirty="0" smtClean="0"/>
              <a:t>x</a:t>
            </a:r>
            <a:endParaRPr lang="en-US" altLang="zh-CN" sz="2400" dirty="0" smtClean="0"/>
          </a:p>
          <a:p>
            <a:pPr eaLnBrk="1" hangingPunct="1"/>
            <a:r>
              <a:rPr lang="zh-CN" altLang="en-US" sz="2400" dirty="0" smtClean="0"/>
              <a:t>则</a:t>
            </a:r>
            <a:r>
              <a:rPr lang="en-US" altLang="zh-CN" sz="2400" dirty="0" smtClean="0"/>
              <a:t>add+=x</a:t>
            </a:r>
            <a:endParaRPr lang="en-US" altLang="zh-CN" sz="2400" dirty="0" smtClean="0"/>
          </a:p>
          <a:p>
            <a:pPr eaLnBrk="1" hangingPunct="1"/>
            <a:r>
              <a:rPr lang="zh-CN" altLang="en-US" sz="2400" dirty="0" smtClean="0"/>
              <a:t>如果一个节点被乘上了</a:t>
            </a:r>
            <a:r>
              <a:rPr lang="en-US" altLang="zh-CN" sz="2400" dirty="0" smtClean="0"/>
              <a:t>x</a:t>
            </a:r>
            <a:endParaRPr lang="en-US" altLang="zh-CN" sz="2400" dirty="0" smtClean="0"/>
          </a:p>
          <a:p>
            <a:pPr eaLnBrk="1" hangingPunct="1"/>
            <a:r>
              <a:rPr lang="zh-CN" altLang="en-US" sz="2400" dirty="0" smtClean="0"/>
              <a:t>则</a:t>
            </a:r>
            <a:r>
              <a:rPr lang="en-US" altLang="zh-CN" sz="2400" dirty="0" smtClean="0"/>
              <a:t>add*=x</a:t>
            </a:r>
            <a:r>
              <a:rPr lang="zh-CN" altLang="en-US" sz="2400" dirty="0" smtClean="0"/>
              <a:t>，</a:t>
            </a:r>
            <a:r>
              <a:rPr lang="en-US" altLang="zh-CN" sz="2400" dirty="0" err="1" smtClean="0"/>
              <a:t>mul</a:t>
            </a:r>
            <a:r>
              <a:rPr lang="en-US" altLang="zh-CN" sz="2400" dirty="0" smtClean="0"/>
              <a:t>*=x</a:t>
            </a:r>
            <a:endParaRPr lang="en-US" altLang="zh-CN" sz="2400" dirty="0" smtClean="0"/>
          </a:p>
          <a:p>
            <a:pPr eaLnBrk="1" hangingPunct="1"/>
            <a:r>
              <a:rPr lang="zh-CN" altLang="en-US" sz="2400" dirty="0" smtClean="0"/>
              <a:t>注意取膜</a:t>
            </a:r>
            <a:endParaRPr lang="zh-CN" altLang="en-US" sz="2400" dirty="0" smtClean="0"/>
          </a:p>
          <a:p>
            <a:pPr eaLnBrk="1" hangingPunct="1"/>
            <a:r>
              <a:rPr lang="zh-CN" altLang="en-US" sz="2400" dirty="0" smtClean="0"/>
              <a:t>即对于标记按顺序维护</a:t>
            </a:r>
            <a:endParaRPr lang="zh-CN" altLang="en-US" sz="2400" dirty="0" smtClean="0"/>
          </a:p>
          <a:p>
            <a:pPr eaLnBrk="1" hangingPunct="1"/>
            <a:r>
              <a:rPr lang="zh-CN" altLang="en-US" sz="2400" dirty="0" smtClean="0"/>
              <a:t>先加后乘</a:t>
            </a:r>
            <a:endParaRPr lang="zh-CN" altLang="en-US" sz="24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常见的打标记的操作</a:t>
            </a:r>
            <a:endParaRPr lang="zh-CN" altLang="en-US" dirty="0"/>
          </a:p>
        </p:txBody>
      </p:sp>
      <p:sp>
        <p:nvSpPr>
          <p:cNvPr id="3" name="内容占位符 2"/>
          <p:cNvSpPr>
            <a:spLocks noGrp="1"/>
          </p:cNvSpPr>
          <p:nvPr>
            <p:ph idx="1"/>
          </p:nvPr>
        </p:nvSpPr>
        <p:spPr/>
        <p:txBody>
          <a:bodyPr/>
          <a:lstStyle/>
          <a:p>
            <a:r>
              <a:rPr lang="zh-CN" altLang="en-US" dirty="0" smtClean="0"/>
              <a:t>区间加</a:t>
            </a:r>
            <a:endParaRPr lang="en-US" altLang="zh-CN" dirty="0" smtClean="0"/>
          </a:p>
          <a:p>
            <a:r>
              <a:rPr lang="zh-CN" altLang="en-US" dirty="0" smtClean="0"/>
              <a:t>区间乘</a:t>
            </a:r>
            <a:endParaRPr lang="en-US" altLang="zh-CN" dirty="0" smtClean="0"/>
          </a:p>
          <a:p>
            <a:r>
              <a:rPr lang="zh-CN" altLang="en-US" dirty="0" smtClean="0"/>
              <a:t>区间染色（区间修改为一个数）</a:t>
            </a:r>
            <a:endParaRPr lang="en-US" altLang="zh-CN" dirty="0" smtClean="0"/>
          </a:p>
          <a:p>
            <a:r>
              <a:rPr lang="zh-CN" altLang="en-US" dirty="0" smtClean="0"/>
              <a:t>区间翻转</a:t>
            </a:r>
            <a:endParaRPr lang="en-US" altLang="zh-CN" dirty="0" smtClean="0"/>
          </a:p>
          <a:p>
            <a:r>
              <a:rPr lang="zh-CN" altLang="en-US" dirty="0" smtClean="0"/>
              <a:t>区间</a:t>
            </a:r>
            <a:r>
              <a:rPr lang="en-US" altLang="zh-CN" dirty="0" err="1" smtClean="0"/>
              <a:t>xor</a:t>
            </a:r>
            <a:endParaRPr lang="en-US" altLang="zh-CN"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en-US" altLang="zh-CN" dirty="0"/>
              <a:t>BZOJ</a:t>
            </a:r>
            <a:r>
              <a:rPr lang="zh-CN" altLang="en-US" dirty="0"/>
              <a:t>1756 Vijos1083 小白逛公园</a:t>
            </a:r>
            <a:endParaRPr lang="zh-CN" altLang="en-US" dirty="0"/>
          </a:p>
        </p:txBody>
      </p:sp>
      <p:sp>
        <p:nvSpPr>
          <p:cNvPr id="73731" name="内容占位符 2"/>
          <p:cNvSpPr>
            <a:spLocks noGrp="1" noChangeArrowheads="1"/>
          </p:cNvSpPr>
          <p:nvPr>
            <p:ph idx="1"/>
          </p:nvPr>
        </p:nvSpPr>
        <p:spPr/>
        <p:txBody>
          <a:bodyPr>
            <a:normAutofit/>
          </a:bodyPr>
          <a:lstStyle/>
          <a:p>
            <a:pPr eaLnBrk="1" hangingPunct="1"/>
            <a:r>
              <a:rPr lang="zh-CN" altLang="en-US" sz="2800" dirty="0" smtClean="0"/>
              <a:t>序列，单点修改，询问区间最大子段和</a:t>
            </a:r>
            <a:endParaRPr lang="zh-CN" altLang="en-US" sz="2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en-US" altLang="zh-CN" dirty="0"/>
              <a:t>Solution</a:t>
            </a:r>
            <a:endParaRPr lang="zh-CN" altLang="en-US" dirty="0" smtClean="0"/>
          </a:p>
        </p:txBody>
      </p:sp>
      <p:sp>
        <p:nvSpPr>
          <p:cNvPr id="74755" name="内容占位符 2"/>
          <p:cNvSpPr>
            <a:spLocks noGrp="1" noChangeArrowheads="1"/>
          </p:cNvSpPr>
          <p:nvPr>
            <p:ph idx="1"/>
          </p:nvPr>
        </p:nvSpPr>
        <p:spPr/>
        <p:txBody>
          <a:bodyPr>
            <a:normAutofit/>
          </a:bodyPr>
          <a:lstStyle/>
          <a:p>
            <a:pPr eaLnBrk="1" hangingPunct="1"/>
            <a:r>
              <a:rPr lang="zh-CN" altLang="en-US" sz="2800" dirty="0" smtClean="0"/>
              <a:t>著名的新手杀手题。。。</a:t>
            </a:r>
            <a:endParaRPr lang="zh-CN" altLang="en-US" sz="2800" dirty="0" smtClean="0"/>
          </a:p>
          <a:p>
            <a:pPr eaLnBrk="1" hangingPunct="1"/>
            <a:r>
              <a:rPr lang="zh-CN" altLang="en-US" sz="2800" dirty="0" smtClean="0"/>
              <a:t>很经典来着</a:t>
            </a:r>
            <a:endParaRPr lang="en-US" altLang="zh-CN" sz="2800" dirty="0" smtClean="0"/>
          </a:p>
          <a:p>
            <a:pPr eaLnBrk="1" hangingPunct="1"/>
            <a:r>
              <a:rPr lang="zh-CN" altLang="en-US" sz="2800" dirty="0" smtClean="0"/>
              <a:t>对于每个区间，维护一个左边的最大前缀，右边的最大后缀，以及区间内部的答案</a:t>
            </a:r>
            <a:endParaRPr lang="zh-CN" altLang="en-US" sz="2800" dirty="0" smtClean="0"/>
          </a:p>
          <a:p>
            <a:pPr eaLnBrk="1" hangingPunct="1"/>
            <a:r>
              <a:rPr lang="zh-CN" altLang="en-US" sz="2800" dirty="0" smtClean="0"/>
              <a:t>每次合并的时候，即答案选取左子区间的</a:t>
            </a:r>
            <a:r>
              <a:rPr lang="en-US" altLang="zh-CN" sz="2800" dirty="0" smtClean="0"/>
              <a:t>max</a:t>
            </a:r>
            <a:r>
              <a:rPr lang="zh-CN" altLang="en-US" sz="2800" dirty="0" smtClean="0"/>
              <a:t>，右子区间的</a:t>
            </a:r>
            <a:r>
              <a:rPr lang="en-US" altLang="zh-CN" sz="2800" dirty="0" smtClean="0"/>
              <a:t>max</a:t>
            </a:r>
            <a:r>
              <a:rPr lang="zh-CN" altLang="en-US" sz="2800" dirty="0" smtClean="0"/>
              <a:t>，或者左子区间的最大后缀，右子区间的最大前缀即可</a:t>
            </a:r>
            <a:endParaRPr lang="zh-CN" altLang="en-US" sz="2800" dirty="0" smtClean="0"/>
          </a:p>
          <a:p>
            <a:pPr eaLnBrk="1" hangingPunct="1"/>
            <a:r>
              <a:rPr lang="zh-CN" altLang="en-US" sz="2800" dirty="0" smtClean="0"/>
              <a:t>很简单的题</a:t>
            </a:r>
            <a:endParaRPr lang="zh-CN" altLang="en-US" sz="2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endParaRPr lang="zh-CN" altLang="en-US" dirty="0"/>
          </a:p>
        </p:txBody>
      </p:sp>
      <p:sp>
        <p:nvSpPr>
          <p:cNvPr id="3" name="内容占位符 2"/>
          <p:cNvSpPr>
            <a:spLocks noGrp="1"/>
          </p:cNvSpPr>
          <p:nvPr>
            <p:ph idx="1"/>
          </p:nvPr>
        </p:nvSpPr>
        <p:spPr/>
        <p:txBody>
          <a:bodyPr>
            <a:normAutofit/>
          </a:bodyPr>
          <a:lstStyle/>
          <a:p>
            <a:r>
              <a:rPr lang="zh-CN" altLang="en-US" sz="2800" dirty="0"/>
              <a:t>全</a:t>
            </a:r>
            <a:r>
              <a:rPr lang="zh-CN" altLang="en-US" sz="2800" dirty="0" smtClean="0"/>
              <a:t>称“平衡二叉搜索树”，常见的类型有：</a:t>
            </a:r>
            <a:endParaRPr lang="en-US" altLang="zh-CN" sz="2800" dirty="0" smtClean="0"/>
          </a:p>
          <a:p>
            <a:r>
              <a:rPr lang="en-US" altLang="zh-CN" sz="2800" dirty="0" smtClean="0"/>
              <a:t>1.splay</a:t>
            </a:r>
            <a:endParaRPr lang="en-US" altLang="zh-CN" sz="2800" dirty="0" smtClean="0"/>
          </a:p>
          <a:p>
            <a:r>
              <a:rPr lang="en-US" altLang="zh-CN" sz="2800" dirty="0" smtClean="0"/>
              <a:t>2.treap</a:t>
            </a:r>
            <a:endParaRPr lang="en-US" altLang="zh-CN" sz="2800" dirty="0" smtClean="0"/>
          </a:p>
          <a:p>
            <a:r>
              <a:rPr lang="en-US" altLang="zh-CN" sz="2800" dirty="0" smtClean="0"/>
              <a:t>3.AVL Tree</a:t>
            </a:r>
            <a:endParaRPr lang="en-US" altLang="zh-CN" sz="2800" dirty="0" smtClean="0"/>
          </a:p>
          <a:p>
            <a:r>
              <a:rPr lang="en-US" altLang="zh-CN" sz="2800" dirty="0" smtClean="0"/>
              <a:t>4.Red Black Tree</a:t>
            </a:r>
            <a:endParaRPr lang="en-US" altLang="zh-CN" sz="2800" dirty="0" smtClean="0"/>
          </a:p>
          <a:p>
            <a:r>
              <a:rPr lang="en-US" altLang="zh-CN" sz="2800" dirty="0" smtClean="0"/>
              <a:t>5.Scape Goat Tree</a:t>
            </a:r>
            <a:endParaRPr lang="en-US" altLang="zh-CN" sz="2800" dirty="0" smtClean="0"/>
          </a:p>
          <a:p>
            <a:r>
              <a:rPr lang="en-US" altLang="zh-CN" sz="2800" dirty="0"/>
              <a:t>6</a:t>
            </a:r>
            <a:r>
              <a:rPr lang="en-US" altLang="zh-CN" sz="2800" dirty="0" smtClean="0"/>
              <a:t>.Weight Balanced Leafy Tree</a:t>
            </a:r>
            <a:r>
              <a:rPr lang="zh-CN" altLang="en-US" sz="2800" dirty="0" smtClean="0"/>
              <a:t>（特殊结构）</a:t>
            </a:r>
            <a:endParaRPr lang="zh-CN" alt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p:txBody>
          <a:bodyPr/>
          <a:lstStyle/>
          <a:p>
            <a:r>
              <a:rPr lang="en-US" altLang="zh-CN" dirty="0"/>
              <a:t>Solution</a:t>
            </a:r>
            <a:endParaRPr lang="zh-CN" altLang="en-US" dirty="0" smtClean="0"/>
          </a:p>
        </p:txBody>
      </p:sp>
      <p:sp>
        <p:nvSpPr>
          <p:cNvPr id="75779" name="内容占位符 2"/>
          <p:cNvSpPr>
            <a:spLocks noGrp="1" noChangeArrowheads="1"/>
          </p:cNvSpPr>
          <p:nvPr>
            <p:ph idx="1"/>
          </p:nvPr>
        </p:nvSpPr>
        <p:spPr/>
        <p:txBody>
          <a:bodyPr/>
          <a:lstStyle/>
          <a:p>
            <a:pPr marL="0" indent="0" eaLnBrk="1" hangingPunct="1">
              <a:buNone/>
            </a:pPr>
            <a:endParaRPr lang="zh-CN" altLang="en-US" dirty="0" smtClean="0"/>
          </a:p>
          <a:p>
            <a:pPr eaLnBrk="1" hangingPunct="1"/>
            <a:endParaRPr lang="zh-CN" altLang="en-US" dirty="0" smtClean="0"/>
          </a:p>
        </p:txBody>
      </p:sp>
      <p:graphicFrame>
        <p:nvGraphicFramePr>
          <p:cNvPr id="75780" name="对象 5"/>
          <p:cNvGraphicFramePr/>
          <p:nvPr/>
        </p:nvGraphicFramePr>
        <p:xfrm>
          <a:off x="4398169" y="2633663"/>
          <a:ext cx="4657725" cy="2314575"/>
        </p:xfrm>
        <a:graphic>
          <a:graphicData uri="http://schemas.openxmlformats.org/presentationml/2006/ole">
            <mc:AlternateContent xmlns:mc="http://schemas.openxmlformats.org/markup-compatibility/2006">
              <mc:Choice xmlns:v="urn:schemas-microsoft-com:vml" Requires="v">
                <p:oleObj spid="_x0000_s4182" name="" r:id="rId1" imgW="4524375" imgH="2247900" progId="Paint.Picture">
                  <p:embed/>
                </p:oleObj>
              </mc:Choice>
              <mc:Fallback>
                <p:oleObj name="" r:id="rId1" imgW="4524375" imgH="2247900" progId="Paint.Picture">
                  <p:embed/>
                  <p:pic>
                    <p:nvPicPr>
                      <p:cNvPr id="0" name="图片 418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169" y="2633663"/>
                        <a:ext cx="46577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1" name="对象 7"/>
          <p:cNvGraphicFramePr/>
          <p:nvPr/>
        </p:nvGraphicFramePr>
        <p:xfrm>
          <a:off x="881063" y="2633663"/>
          <a:ext cx="3588544" cy="2409825"/>
        </p:xfrm>
        <a:graphic>
          <a:graphicData uri="http://schemas.openxmlformats.org/presentationml/2006/ole">
            <mc:AlternateContent xmlns:mc="http://schemas.openxmlformats.org/markup-compatibility/2006">
              <mc:Choice xmlns:v="urn:schemas-microsoft-com:vml" Requires="v">
                <p:oleObj spid="_x0000_s4183" name="" r:id="rId3" imgW="3390900" imgH="2276475" progId="Paint.Picture">
                  <p:embed/>
                </p:oleObj>
              </mc:Choice>
              <mc:Fallback>
                <p:oleObj name="" r:id="rId3" imgW="3390900" imgH="2276475" progId="Paint.Picture">
                  <p:embed/>
                  <p:pic>
                    <p:nvPicPr>
                      <p:cNvPr id="0" name="图片 418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2633663"/>
                        <a:ext cx="3588544"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Luogu2042 [NOI2005]</a:t>
            </a:r>
            <a:r>
              <a:rPr lang="zh-CN" altLang="en-US" dirty="0"/>
              <a:t>维护数列</a:t>
            </a:r>
            <a:endParaRPr lang="zh-CN" altLang="en-US" dirty="0"/>
          </a:p>
        </p:txBody>
      </p:sp>
      <p:sp>
        <p:nvSpPr>
          <p:cNvPr id="3" name="内容占位符 2"/>
          <p:cNvSpPr>
            <a:spLocks noGrp="1"/>
          </p:cNvSpPr>
          <p:nvPr>
            <p:ph idx="1"/>
          </p:nvPr>
        </p:nvSpPr>
        <p:spPr/>
        <p:txBody>
          <a:bodyPr>
            <a:normAutofit/>
          </a:bodyPr>
          <a:lstStyle/>
          <a:p>
            <a:r>
              <a:rPr lang="zh-CN" altLang="en-US" sz="2800" dirty="0"/>
              <a:t>请写一个程序，要求维护一个数列，支持以下 </a:t>
            </a:r>
            <a:r>
              <a:rPr lang="en-US" altLang="zh-CN" sz="2800" dirty="0"/>
              <a:t>6 </a:t>
            </a:r>
            <a:r>
              <a:rPr lang="zh-CN" altLang="en-US" sz="2800" dirty="0"/>
              <a:t>种操作：（请注意，格式栏 中的下划线‘ </a:t>
            </a:r>
            <a:r>
              <a:rPr lang="en-US" altLang="zh-CN" sz="2800" dirty="0"/>
              <a:t>_ ’</a:t>
            </a:r>
            <a:r>
              <a:rPr lang="zh-CN" altLang="en-US" sz="2800" dirty="0"/>
              <a:t>表示实际输入文件中的空格）</a:t>
            </a:r>
            <a:endParaRPr lang="zh-CN" altLang="en-US" sz="2800" dirty="0"/>
          </a:p>
        </p:txBody>
      </p:sp>
      <p:pic>
        <p:nvPicPr>
          <p:cNvPr id="2052" name="Picture 4" descr="https://cdn.luogu.org/upload/pic/1114.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9592" y="3140968"/>
            <a:ext cx="6120680" cy="3619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pushdown</a:t>
            </a:r>
            <a:r>
              <a:rPr lang="zh-CN" altLang="en-US" sz="2800" dirty="0" smtClean="0"/>
              <a:t>就维护一下区间赋值和区间翻转的标记</a:t>
            </a:r>
            <a:endParaRPr lang="en-US" altLang="zh-CN" sz="2800" dirty="0" smtClean="0"/>
          </a:p>
          <a:p>
            <a:endParaRPr lang="en-US" altLang="zh-CN" sz="2800" dirty="0"/>
          </a:p>
          <a:p>
            <a:r>
              <a:rPr lang="en-US" altLang="zh-CN" sz="2800" dirty="0"/>
              <a:t>u</a:t>
            </a:r>
            <a:r>
              <a:rPr lang="en-US" altLang="zh-CN" sz="2800" dirty="0" smtClean="0"/>
              <a:t>pdate</a:t>
            </a:r>
            <a:r>
              <a:rPr lang="zh-CN" altLang="en-US" sz="2800" dirty="0" smtClean="0"/>
              <a:t>就维护一下区间的最大左，右前后缀和区间的最大子段和，然后更新就可以了</a:t>
            </a:r>
            <a:endParaRPr lang="zh-CN" alt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吐槽</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在</a:t>
            </a:r>
            <a:r>
              <a:rPr lang="en-US" altLang="zh-CN" sz="2800" dirty="0" err="1" smtClean="0"/>
              <a:t>bzoj</a:t>
            </a:r>
            <a:r>
              <a:rPr lang="zh-CN" altLang="en-US" sz="2800" dirty="0" smtClean="0"/>
              <a:t>上块状链表比我快。。。</a:t>
            </a:r>
            <a:endParaRPr lang="en-US" altLang="zh-CN" sz="2800" dirty="0" smtClean="0"/>
          </a:p>
          <a:p>
            <a:r>
              <a:rPr lang="zh-CN" altLang="en-US" sz="2800" dirty="0" smtClean="0"/>
              <a:t>但是</a:t>
            </a:r>
            <a:r>
              <a:rPr lang="en-US" altLang="zh-CN" sz="2800" dirty="0" smtClean="0"/>
              <a:t>CC</a:t>
            </a:r>
            <a:r>
              <a:rPr lang="zh-CN" altLang="en-US" sz="2800" dirty="0" smtClean="0"/>
              <a:t>上我吊打块状链表。。。</a:t>
            </a:r>
            <a:endParaRPr lang="zh-CN" altLang="en-US" sz="2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smtClean="0"/>
              <a:t>BZOJ2762</a:t>
            </a:r>
            <a:r>
              <a:rPr lang="en-US" altLang="zh-CN" dirty="0"/>
              <a:t>:</a:t>
            </a:r>
            <a:r>
              <a:rPr lang="en-US" altLang="zh-CN" dirty="0" smtClean="0"/>
              <a:t> </a:t>
            </a:r>
            <a:r>
              <a:rPr lang="en-US" altLang="zh-CN" dirty="0"/>
              <a:t>[JLOI2011]</a:t>
            </a:r>
            <a:r>
              <a:rPr lang="zh-CN" altLang="en-US" dirty="0"/>
              <a:t>不等式组</a:t>
            </a:r>
            <a:endParaRPr lang="en-US" altLang="zh-CN" dirty="0"/>
          </a:p>
        </p:txBody>
      </p:sp>
      <p:sp>
        <p:nvSpPr>
          <p:cNvPr id="25603" name="内容占位符 2"/>
          <p:cNvSpPr>
            <a:spLocks noGrp="1" noChangeArrowheads="1"/>
          </p:cNvSpPr>
          <p:nvPr>
            <p:ph idx="1"/>
          </p:nvPr>
        </p:nvSpPr>
        <p:spPr/>
        <p:txBody>
          <a:bodyPr/>
          <a:lstStyle/>
          <a:p>
            <a:pPr eaLnBrk="1" hangingPunct="1"/>
            <a:r>
              <a:rPr lang="zh-CN" altLang="en-US" sz="2800" dirty="0" smtClean="0"/>
              <a:t>你需要维护一堆不等式</a:t>
            </a:r>
            <a:endParaRPr lang="en-US" altLang="zh-CN" sz="2800" dirty="0" smtClean="0"/>
          </a:p>
          <a:p>
            <a:pPr eaLnBrk="1" hangingPunct="1"/>
            <a:r>
              <a:rPr lang="en-US" altLang="zh-CN" sz="2800" dirty="0" smtClean="0"/>
              <a:t>1.</a:t>
            </a:r>
            <a:r>
              <a:rPr lang="zh-CN" altLang="en-US" sz="2800" dirty="0" smtClean="0"/>
              <a:t>插入一个</a:t>
            </a:r>
            <a:r>
              <a:rPr lang="en-US" altLang="zh-CN" sz="2800" dirty="0" err="1" smtClean="0"/>
              <a:t>ax+b</a:t>
            </a:r>
            <a:r>
              <a:rPr lang="en-US" altLang="zh-CN" sz="2800" dirty="0" smtClean="0"/>
              <a:t>&gt;c</a:t>
            </a:r>
            <a:r>
              <a:rPr lang="zh-CN" altLang="en-US" sz="2800" dirty="0" smtClean="0"/>
              <a:t>的不等式</a:t>
            </a:r>
            <a:endParaRPr lang="en-US" altLang="zh-CN" sz="2800" dirty="0" smtClean="0"/>
          </a:p>
          <a:p>
            <a:pPr eaLnBrk="1" hangingPunct="1"/>
            <a:r>
              <a:rPr lang="en-US" altLang="zh-CN" sz="2800" dirty="0" smtClean="0"/>
              <a:t>2.</a:t>
            </a:r>
            <a:r>
              <a:rPr lang="zh-CN" altLang="en-US" sz="2800" dirty="0" smtClean="0"/>
              <a:t>删除第</a:t>
            </a:r>
            <a:r>
              <a:rPr lang="en-US" altLang="zh-CN" sz="2800" dirty="0" err="1" smtClean="0"/>
              <a:t>i</a:t>
            </a:r>
            <a:r>
              <a:rPr lang="zh-CN" altLang="en-US" sz="2800" dirty="0" smtClean="0"/>
              <a:t>个插入的</a:t>
            </a:r>
            <a:endParaRPr lang="en-US" altLang="zh-CN" sz="2800" dirty="0" smtClean="0"/>
          </a:p>
          <a:p>
            <a:pPr eaLnBrk="1" hangingPunct="1"/>
            <a:r>
              <a:rPr lang="en-US" altLang="zh-CN" sz="2800" dirty="0" smtClean="0"/>
              <a:t>3.</a:t>
            </a:r>
            <a:r>
              <a:rPr lang="zh-CN" altLang="en-US" sz="2800" dirty="0" smtClean="0"/>
              <a:t>查询</a:t>
            </a:r>
            <a:r>
              <a:rPr lang="en-US" altLang="zh-CN" sz="2800" dirty="0" smtClean="0"/>
              <a:t>x=k</a:t>
            </a:r>
            <a:r>
              <a:rPr lang="zh-CN" altLang="en-US" sz="2800" dirty="0" smtClean="0"/>
              <a:t>的时候成立的不等式个数</a:t>
            </a:r>
            <a:endParaRPr lang="en-US" altLang="zh-CN" sz="2800" dirty="0" smtClean="0"/>
          </a:p>
          <a:p>
            <a:pPr eaLnBrk="1" hangingPunct="1"/>
            <a:endParaRPr lang="zh-CN" alt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p:txBody>
          <a:bodyPr/>
          <a:lstStyle/>
          <a:p>
            <a:r>
              <a:rPr lang="en-US" altLang="zh-CN" dirty="0"/>
              <a:t>Solution</a:t>
            </a:r>
            <a:endParaRPr lang="zh-CN" altLang="en-US" dirty="0" smtClean="0"/>
          </a:p>
        </p:txBody>
      </p:sp>
      <p:sp>
        <p:nvSpPr>
          <p:cNvPr id="26627" name="内容占位符 2"/>
          <p:cNvSpPr>
            <a:spLocks noGrp="1" noChangeArrowheads="1"/>
          </p:cNvSpPr>
          <p:nvPr>
            <p:ph idx="1"/>
          </p:nvPr>
        </p:nvSpPr>
        <p:spPr/>
        <p:txBody>
          <a:bodyPr>
            <a:normAutofit/>
          </a:bodyPr>
          <a:lstStyle/>
          <a:p>
            <a:pPr eaLnBrk="1" hangingPunct="1"/>
            <a:r>
              <a:rPr lang="en-US" altLang="zh-CN" sz="2800" dirty="0" err="1" smtClean="0"/>
              <a:t>ax+b</a:t>
            </a:r>
            <a:r>
              <a:rPr lang="en-US" altLang="zh-CN" sz="2800" dirty="0" smtClean="0"/>
              <a:t>&gt;c  </a:t>
            </a:r>
            <a:r>
              <a:rPr lang="en-US" altLang="zh-CN" sz="2800" dirty="0" smtClean="0">
                <a:sym typeface="Wingdings" panose="05000000000000000000" pitchFamily="2" charset="2"/>
              </a:rPr>
              <a:t> x &gt; ( c – b ) / a</a:t>
            </a:r>
            <a:endParaRPr lang="en-US" altLang="zh-CN" sz="2800" dirty="0" smtClean="0">
              <a:sym typeface="Wingdings" panose="05000000000000000000" pitchFamily="2" charset="2"/>
            </a:endParaRPr>
          </a:p>
          <a:p>
            <a:pPr eaLnBrk="1" hangingPunct="1"/>
            <a:r>
              <a:rPr lang="zh-CN" altLang="en-US" sz="2800" dirty="0" smtClean="0">
                <a:sym typeface="Wingdings" panose="05000000000000000000" pitchFamily="2" charset="2"/>
              </a:rPr>
              <a:t>开个平衡树维护值（按值域开个树状数组也行）</a:t>
            </a:r>
            <a:endParaRPr lang="en-US" altLang="zh-CN" sz="2800" dirty="0" smtClean="0"/>
          </a:p>
          <a:p>
            <a:pPr eaLnBrk="1" hangingPunct="1"/>
            <a:r>
              <a:rPr lang="zh-CN" altLang="en-US" sz="2800" dirty="0" smtClean="0"/>
              <a:t>然后每次插入取个整</a:t>
            </a:r>
            <a:endParaRPr lang="en-US" altLang="zh-CN" sz="2800" dirty="0" smtClean="0"/>
          </a:p>
          <a:p>
            <a:pPr eaLnBrk="1" hangingPunct="1"/>
            <a:r>
              <a:rPr lang="zh-CN" altLang="en-US" sz="2800" dirty="0" smtClean="0"/>
              <a:t>查询直接查</a:t>
            </a:r>
            <a:r>
              <a:rPr lang="en-US" altLang="zh-CN" sz="2800" dirty="0" smtClean="0"/>
              <a:t>rank</a:t>
            </a:r>
            <a:r>
              <a:rPr lang="zh-CN" altLang="en-US" sz="2800" dirty="0" smtClean="0"/>
              <a:t>即可</a:t>
            </a:r>
            <a:endParaRPr lang="en-US" altLang="zh-CN" sz="2800" dirty="0" smtClean="0"/>
          </a:p>
          <a:p>
            <a:pPr eaLnBrk="1" hangingPunct="1"/>
            <a:r>
              <a:rPr lang="zh-CN" altLang="en-US" sz="2800" dirty="0" smtClean="0"/>
              <a:t>注意细节</a:t>
            </a:r>
            <a:endParaRPr lang="zh-CN" altLang="en-US" sz="28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noChangeArrowheads="1"/>
          </p:cNvSpPr>
          <p:nvPr>
            <p:ph type="title"/>
          </p:nvPr>
        </p:nvSpPr>
        <p:spPr/>
        <p:txBody>
          <a:bodyPr>
            <a:normAutofit/>
          </a:bodyPr>
          <a:lstStyle/>
          <a:p>
            <a:r>
              <a:rPr lang="en-US" altLang="zh-CN" dirty="0" smtClean="0"/>
              <a:t>BZOJ2957</a:t>
            </a:r>
            <a:r>
              <a:rPr lang="en-US" altLang="zh-CN" dirty="0"/>
              <a:t>: </a:t>
            </a:r>
            <a:r>
              <a:rPr lang="en-US" altLang="zh-CN" dirty="0" err="1"/>
              <a:t>楼房重建</a:t>
            </a:r>
            <a:endParaRPr lang="en-US" altLang="zh-CN" dirty="0"/>
          </a:p>
        </p:txBody>
      </p:sp>
      <p:sp>
        <p:nvSpPr>
          <p:cNvPr id="64515" name="内容占位符 2"/>
          <p:cNvSpPr>
            <a:spLocks noGrp="1" noChangeArrowheads="1"/>
          </p:cNvSpPr>
          <p:nvPr>
            <p:ph idx="1"/>
          </p:nvPr>
        </p:nvSpPr>
        <p:spPr/>
        <p:txBody>
          <a:bodyPr/>
          <a:lstStyle/>
          <a:p>
            <a:pPr eaLnBrk="1" hangingPunct="1"/>
            <a:r>
              <a:rPr lang="zh-CN" altLang="en-US" sz="2800" dirty="0" smtClean="0"/>
              <a:t>有一排楼，每次把一个位置的楼的高度修改为</a:t>
            </a:r>
            <a:r>
              <a:rPr lang="en-US" altLang="zh-CN" sz="2800" dirty="0" smtClean="0"/>
              <a:t>x</a:t>
            </a:r>
            <a:r>
              <a:rPr lang="zh-CN" altLang="en-US" sz="2800" dirty="0" smtClean="0"/>
              <a:t>，每次输出可以从最左边看到的楼个数</a:t>
            </a:r>
            <a:endParaRPr lang="zh-CN" altLang="en-US" sz="2800" dirty="0" smtClean="0"/>
          </a:p>
          <a:p>
            <a:pPr eaLnBrk="1" hangingPunct="1"/>
            <a:endParaRPr lang="zh-CN" altLang="en-US" dirty="0" smtClean="0"/>
          </a:p>
        </p:txBody>
      </p:sp>
      <p:graphicFrame>
        <p:nvGraphicFramePr>
          <p:cNvPr id="64516" name="对象 5"/>
          <p:cNvGraphicFramePr/>
          <p:nvPr/>
        </p:nvGraphicFramePr>
        <p:xfrm>
          <a:off x="1031081" y="3362326"/>
          <a:ext cx="2501504" cy="1337072"/>
        </p:xfrm>
        <a:graphic>
          <a:graphicData uri="http://schemas.openxmlformats.org/presentationml/2006/ole">
            <mc:AlternateContent xmlns:mc="http://schemas.openxmlformats.org/markup-compatibility/2006">
              <mc:Choice xmlns:v="urn:schemas-microsoft-com:vml" Requires="v">
                <p:oleObj spid="_x0000_s1114" name="" r:id="rId1" imgW="3333750" imgH="1781175" progId="Paint.Picture">
                  <p:embed/>
                </p:oleObj>
              </mc:Choice>
              <mc:Fallback>
                <p:oleObj name="" r:id="rId1" imgW="3333750" imgH="1781175" progId="Paint.Picture">
                  <p:embed/>
                  <p:pic>
                    <p:nvPicPr>
                      <p:cNvPr id="0" name="图片 11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81" y="3362326"/>
                        <a:ext cx="2501504" cy="133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17" name="对象 7"/>
          <p:cNvGraphicFramePr/>
          <p:nvPr/>
        </p:nvGraphicFramePr>
        <p:xfrm>
          <a:off x="4133850" y="3362325"/>
          <a:ext cx="2495550" cy="1638300"/>
        </p:xfrm>
        <a:graphic>
          <a:graphicData uri="http://schemas.openxmlformats.org/presentationml/2006/ole">
            <mc:AlternateContent xmlns:mc="http://schemas.openxmlformats.org/markup-compatibility/2006">
              <mc:Choice xmlns:v="urn:schemas-microsoft-com:vml" Requires="v">
                <p:oleObj spid="_x0000_s1115" name="" r:id="rId3" imgW="3324225" imgH="2181225" progId="Paint.Picture">
                  <p:embed/>
                </p:oleObj>
              </mc:Choice>
              <mc:Fallback>
                <p:oleObj name="" r:id="rId3" imgW="3324225" imgH="2181225" progId="Paint.Picture">
                  <p:embed/>
                  <p:pic>
                    <p:nvPicPr>
                      <p:cNvPr id="0" name="图片 11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50" y="3362325"/>
                        <a:ext cx="24955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p:txBody>
          <a:bodyPr/>
          <a:lstStyle/>
          <a:p>
            <a:r>
              <a:rPr lang="en-US" altLang="zh-CN" dirty="0"/>
              <a:t>Solution1</a:t>
            </a:r>
            <a:endParaRPr lang="zh-CN" altLang="en-US" dirty="0" smtClean="0"/>
          </a:p>
        </p:txBody>
      </p:sp>
      <p:sp>
        <p:nvSpPr>
          <p:cNvPr id="65539" name="内容占位符 2"/>
          <p:cNvSpPr>
            <a:spLocks noGrp="1" noChangeArrowheads="1"/>
          </p:cNvSpPr>
          <p:nvPr>
            <p:ph idx="1"/>
          </p:nvPr>
        </p:nvSpPr>
        <p:spPr/>
        <p:txBody>
          <a:bodyPr>
            <a:normAutofit/>
          </a:bodyPr>
          <a:lstStyle/>
          <a:p>
            <a:pPr eaLnBrk="1" hangingPunct="1"/>
            <a:r>
              <a:rPr lang="zh-CN" altLang="en-US" sz="2800" dirty="0" smtClean="0"/>
              <a:t>发现一个楼房能被看到可以等价于它的斜率比之前的任何一个都大</a:t>
            </a:r>
            <a:endParaRPr lang="zh-CN" altLang="en-US" sz="28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dirty="0"/>
              <a:t>Solution1</a:t>
            </a:r>
            <a:endParaRPr lang="zh-CN" altLang="en-US" dirty="0" smtClean="0"/>
          </a:p>
        </p:txBody>
      </p:sp>
      <p:sp>
        <p:nvSpPr>
          <p:cNvPr id="66563" name="内容占位符 2"/>
          <p:cNvSpPr>
            <a:spLocks noGrp="1"/>
          </p:cNvSpPr>
          <p:nvPr>
            <p:ph idx="1"/>
          </p:nvPr>
        </p:nvSpPr>
        <p:spPr/>
        <p:txBody>
          <a:bodyPr/>
          <a:lstStyle/>
          <a:p>
            <a:pPr eaLnBrk="1" hangingPunct="1"/>
            <a:r>
              <a:rPr lang="zh-CN" altLang="en-US" sz="2800" dirty="0" smtClean="0"/>
              <a:t>可以试试分块维护</a:t>
            </a:r>
            <a:endParaRPr lang="zh-CN" altLang="en-US" sz="2800" dirty="0" smtClean="0"/>
          </a:p>
          <a:p>
            <a:pPr eaLnBrk="1" hangingPunct="1"/>
            <a:r>
              <a:rPr lang="zh-CN" altLang="zh-CN" sz="2800" dirty="0" smtClean="0"/>
              <a:t>复杂度好像是</a:t>
            </a:r>
            <a:r>
              <a:rPr lang="en-US" altLang="zh-CN" sz="2800" dirty="0" smtClean="0"/>
              <a:t>O( </a:t>
            </a:r>
            <a:r>
              <a:rPr lang="en-US" altLang="zh-CN" sz="2800" dirty="0" err="1" smtClean="0"/>
              <a:t>nsqrt</a:t>
            </a:r>
            <a:r>
              <a:rPr lang="en-US" altLang="zh-CN" sz="2800" dirty="0" smtClean="0"/>
              <a:t>( </a:t>
            </a:r>
            <a:r>
              <a:rPr lang="en-US" altLang="zh-CN" sz="2800" dirty="0" err="1" smtClean="0"/>
              <a:t>nlogn</a:t>
            </a:r>
            <a:r>
              <a:rPr lang="en-US" altLang="zh-CN" sz="2800" dirty="0" smtClean="0"/>
              <a:t> ) )</a:t>
            </a:r>
            <a:r>
              <a:rPr lang="zh-CN" altLang="en-US" sz="2800" dirty="0" smtClean="0"/>
              <a:t>的</a:t>
            </a:r>
            <a:endParaRPr lang="zh-CN" altLang="en-US" sz="2800" dirty="0" smtClean="0"/>
          </a:p>
          <a:p>
            <a:pPr eaLnBrk="1" hangingPunct="1"/>
            <a:r>
              <a:rPr lang="zh-CN" altLang="en-US" sz="2800" dirty="0" smtClean="0"/>
              <a:t>这里不仔细讲了</a:t>
            </a:r>
            <a:endParaRPr lang="zh-CN" altLang="en-US" sz="2800" dirty="0" smtClean="0"/>
          </a:p>
          <a:p>
            <a:endParaRPr lang="zh-CN" alt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r>
              <a:rPr lang="en-US" altLang="zh-CN" dirty="0"/>
              <a:t>Solution2</a:t>
            </a:r>
            <a:endParaRPr lang="zh-CN" altLang="en-US" dirty="0" smtClean="0"/>
          </a:p>
        </p:txBody>
      </p:sp>
      <p:sp>
        <p:nvSpPr>
          <p:cNvPr id="67587" name="内容占位符 2"/>
          <p:cNvSpPr>
            <a:spLocks noGrp="1" noChangeArrowheads="1"/>
          </p:cNvSpPr>
          <p:nvPr>
            <p:ph idx="1"/>
          </p:nvPr>
        </p:nvSpPr>
        <p:spPr/>
        <p:txBody>
          <a:bodyPr>
            <a:normAutofit/>
          </a:bodyPr>
          <a:lstStyle/>
          <a:p>
            <a:pPr eaLnBrk="1" hangingPunct="1"/>
            <a:r>
              <a:rPr lang="zh-CN" altLang="en-US" sz="2800" dirty="0" smtClean="0"/>
              <a:t>考虑用线段树维护</a:t>
            </a:r>
            <a:endParaRPr lang="zh-CN" altLang="en-US" sz="2800" dirty="0" smtClean="0"/>
          </a:p>
          <a:p>
            <a:pPr eaLnBrk="1" hangingPunct="1"/>
            <a:r>
              <a:rPr lang="zh-CN" altLang="en-US" sz="2800" dirty="0" smtClean="0"/>
              <a:t>对于线段树每个结点维护两个值：ans和max，ans表示</a:t>
            </a:r>
            <a:r>
              <a:rPr lang="zh-CN" altLang="en-US" sz="2800" dirty="0" smtClean="0">
                <a:solidFill>
                  <a:srgbClr val="FF0000"/>
                </a:solidFill>
              </a:rPr>
              <a:t>只考虑这个区间内的</a:t>
            </a:r>
            <a:r>
              <a:rPr lang="zh-CN" altLang="en-US" sz="2800" dirty="0" smtClean="0"/>
              <a:t>可以被看到的楼房，max表示这个区间的最大楼房斜率。</a:t>
            </a:r>
            <a:endParaRPr lang="zh-CN" altLang="en-US" sz="2800" dirty="0" smtClean="0"/>
          </a:p>
          <a:p>
            <a:pPr eaLnBrk="1" hangingPunct="1"/>
            <a:r>
              <a:rPr lang="zh-CN" altLang="en-US" sz="2800" dirty="0" smtClean="0"/>
              <a:t>如何合并区间？</a:t>
            </a:r>
            <a:endParaRPr lang="zh-CN" altLang="en-US"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二叉搜索树</a:t>
            </a:r>
            <a:endParaRPr lang="zh-CN" altLang="en-US" dirty="0"/>
          </a:p>
        </p:txBody>
      </p:sp>
      <p:sp>
        <p:nvSpPr>
          <p:cNvPr id="3" name="内容占位符 2"/>
          <p:cNvSpPr>
            <a:spLocks noGrp="1"/>
          </p:cNvSpPr>
          <p:nvPr>
            <p:ph idx="1"/>
          </p:nvPr>
        </p:nvSpPr>
        <p:spPr/>
        <p:txBody>
          <a:bodyPr>
            <a:normAutofit/>
          </a:bodyPr>
          <a:lstStyle/>
          <a:p>
            <a:r>
              <a:rPr lang="zh-CN" altLang="en-US" sz="2800" dirty="0"/>
              <a:t>性</a:t>
            </a:r>
            <a:r>
              <a:rPr lang="zh-CN" altLang="en-US" sz="2800" dirty="0" smtClean="0"/>
              <a:t>质：一个节点</a:t>
            </a:r>
            <a:r>
              <a:rPr lang="en-US" altLang="zh-CN" sz="2800" dirty="0" smtClean="0"/>
              <a:t>x</a:t>
            </a:r>
            <a:r>
              <a:rPr lang="zh-CN" altLang="en-US" sz="2800" dirty="0" smtClean="0"/>
              <a:t>左子树所有点的关键字都比</a:t>
            </a:r>
            <a:r>
              <a:rPr lang="en-US" altLang="zh-CN" sz="2800" dirty="0" smtClean="0"/>
              <a:t>x</a:t>
            </a:r>
            <a:r>
              <a:rPr lang="zh-CN" altLang="en-US" sz="2800" dirty="0" smtClean="0"/>
              <a:t>的关键字小，右子树所有点的关键字都比</a:t>
            </a:r>
            <a:r>
              <a:rPr lang="en-US" altLang="zh-CN" sz="2800" dirty="0" smtClean="0"/>
              <a:t>x</a:t>
            </a:r>
            <a:r>
              <a:rPr lang="zh-CN" altLang="en-US" sz="2800" dirty="0" smtClean="0"/>
              <a:t>的关键字大</a:t>
            </a:r>
            <a:endParaRPr lang="zh-CN" altLang="en-US" sz="2800" dirty="0"/>
          </a:p>
        </p:txBody>
      </p:sp>
      <p:pic>
        <p:nvPicPr>
          <p:cNvPr id="6" name="图片 5" descr="File:Binary search tree.svg"/>
          <p:cNvPicPr/>
          <p:nvPr/>
        </p:nvPicPr>
        <p:blipFill>
          <a:blip r:embed="rId1" cstate="print"/>
          <a:srcRect/>
          <a:stretch>
            <a:fillRect/>
          </a:stretch>
        </p:blipFill>
        <p:spPr bwMode="auto">
          <a:xfrm>
            <a:off x="2771800" y="2924944"/>
            <a:ext cx="3889203" cy="32666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p:nvPr>
        </p:nvSpPr>
        <p:spPr/>
        <p:txBody>
          <a:bodyPr/>
          <a:lstStyle/>
          <a:p>
            <a:r>
              <a:rPr lang="en-US" altLang="zh-CN" dirty="0"/>
              <a:t>Solution2</a:t>
            </a:r>
            <a:endParaRPr lang="en-US" altLang="zh-CN" dirty="0" smtClean="0"/>
          </a:p>
        </p:txBody>
      </p:sp>
      <p:sp>
        <p:nvSpPr>
          <p:cNvPr id="68611" name="内容占位符 2"/>
          <p:cNvSpPr>
            <a:spLocks noGrp="1" noChangeArrowheads="1"/>
          </p:cNvSpPr>
          <p:nvPr>
            <p:ph idx="1"/>
          </p:nvPr>
        </p:nvSpPr>
        <p:spPr/>
        <p:txBody>
          <a:bodyPr/>
          <a:lstStyle/>
          <a:p>
            <a:pPr eaLnBrk="1" hangingPunct="1"/>
            <a:r>
              <a:rPr lang="zh-CN" altLang="en-US" sz="2800" dirty="0" smtClean="0"/>
              <a:t>合并左右区间的时候：</a:t>
            </a:r>
            <a:endParaRPr lang="zh-CN" altLang="en-US" sz="2800" dirty="0" smtClean="0"/>
          </a:p>
          <a:p>
            <a:pPr eaLnBrk="1" hangingPunct="1"/>
            <a:r>
              <a:rPr lang="zh-CN" altLang="en-US" sz="2800" dirty="0" smtClean="0"/>
              <a:t>显然左区间的答案不会变化</a:t>
            </a:r>
            <a:endParaRPr lang="zh-CN" altLang="en-US" sz="2800" dirty="0" smtClean="0"/>
          </a:p>
          <a:p>
            <a:pPr eaLnBrk="1" hangingPunct="1"/>
            <a:r>
              <a:rPr lang="zh-CN" altLang="en-US" sz="2800" dirty="0" smtClean="0"/>
              <a:t>问题就是考虑右区间有多少个楼房在左区间的约束条件下仍然可以被看到</a:t>
            </a:r>
            <a:endParaRPr lang="zh-CN" altLang="en-US" sz="2800" dirty="0" smtClean="0"/>
          </a:p>
          <a:p>
            <a:pPr eaLnBrk="1" hangingPunct="1"/>
            <a:endParaRPr lang="zh-CN" alt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dirty="0"/>
              <a:t>Solution2</a:t>
            </a:r>
            <a:endParaRPr lang="zh-CN" altLang="en-US" dirty="0" smtClean="0"/>
          </a:p>
        </p:txBody>
      </p:sp>
      <p:sp>
        <p:nvSpPr>
          <p:cNvPr id="69635" name="内容占位符 2"/>
          <p:cNvSpPr>
            <a:spLocks noGrp="1" noChangeArrowheads="1"/>
          </p:cNvSpPr>
          <p:nvPr>
            <p:ph idx="1"/>
          </p:nvPr>
        </p:nvSpPr>
        <p:spPr/>
        <p:txBody>
          <a:bodyPr/>
          <a:lstStyle/>
          <a:p>
            <a:pPr eaLnBrk="1" hangingPunct="1"/>
            <a:r>
              <a:rPr lang="zh-CN" altLang="en-US" sz="2800" dirty="0" smtClean="0">
                <a:sym typeface="宋体" panose="02010600030101010101" pitchFamily="2" charset="-122"/>
              </a:rPr>
              <a:t>如果右区间最大值都小于等于左区间最大值，那么右区间就没有贡献了，相当于是被整个挡住了。</a:t>
            </a:r>
            <a:endParaRPr lang="zh-CN" altLang="en-US" sz="2800" dirty="0" smtClean="0"/>
          </a:p>
          <a:p>
            <a:pPr eaLnBrk="1" hangingPunct="1"/>
            <a:endParaRPr lang="zh-CN" altLang="en-US" dirty="0" smtClean="0"/>
          </a:p>
        </p:txBody>
      </p:sp>
      <p:graphicFrame>
        <p:nvGraphicFramePr>
          <p:cNvPr id="69636" name="对象 3"/>
          <p:cNvGraphicFramePr/>
          <p:nvPr/>
        </p:nvGraphicFramePr>
        <p:xfrm>
          <a:off x="2678906" y="3287317"/>
          <a:ext cx="3935016" cy="2658665"/>
        </p:xfrm>
        <a:graphic>
          <a:graphicData uri="http://schemas.openxmlformats.org/presentationml/2006/ole">
            <mc:AlternateContent xmlns:mc="http://schemas.openxmlformats.org/markup-compatibility/2006">
              <mc:Choice xmlns:v="urn:schemas-microsoft-com:vml" Requires="v">
                <p:oleObj spid="_x0000_s2094" name="" r:id="rId1" imgW="4257675" imgH="2876550" progId="Paint.Picture">
                  <p:embed/>
                </p:oleObj>
              </mc:Choice>
              <mc:Fallback>
                <p:oleObj name="" r:id="rId1" imgW="4257675" imgH="2876550" progId="Paint.Picture">
                  <p:embed/>
                  <p:pic>
                    <p:nvPicPr>
                      <p:cNvPr id="0" name="图片 20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906" y="3287317"/>
                        <a:ext cx="3935016" cy="265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normAutofit/>
          </a:bodyPr>
          <a:lstStyle/>
          <a:p>
            <a:r>
              <a:rPr lang="en-US" altLang="zh-CN" dirty="0"/>
              <a:t>Solution2</a:t>
            </a:r>
            <a:endParaRPr lang="zh-CN" altLang="en-US" dirty="0" smtClean="0"/>
          </a:p>
        </p:txBody>
      </p:sp>
      <p:sp>
        <p:nvSpPr>
          <p:cNvPr id="70659" name="内容占位符 2"/>
          <p:cNvSpPr>
            <a:spLocks noGrp="1" noChangeArrowheads="1"/>
          </p:cNvSpPr>
          <p:nvPr>
            <p:ph idx="1"/>
          </p:nvPr>
        </p:nvSpPr>
        <p:spPr/>
        <p:txBody>
          <a:bodyPr/>
          <a:lstStyle/>
          <a:p>
            <a:pPr eaLnBrk="1" hangingPunct="1"/>
            <a:r>
              <a:rPr lang="zh-CN" altLang="en-US" sz="2800" dirty="0" smtClean="0">
                <a:sym typeface="宋体" panose="02010600030101010101" pitchFamily="2" charset="-122"/>
              </a:rPr>
              <a:t>如果右区间最大值大于于等于左区间最大值</a:t>
            </a:r>
            <a:endParaRPr lang="zh-CN" altLang="en-US" sz="2800" dirty="0" smtClean="0">
              <a:sym typeface="宋体" panose="02010600030101010101" pitchFamily="2" charset="-122"/>
            </a:endParaRPr>
          </a:p>
          <a:p>
            <a:pPr eaLnBrk="1" hangingPunct="1"/>
            <a:r>
              <a:rPr lang="zh-CN" altLang="en-US" sz="2800" dirty="0" smtClean="0"/>
              <a:t>考虑右区间的两个子区间：左子区间、右子区间</a:t>
            </a:r>
            <a:endParaRPr lang="zh-CN" altLang="en-US" sz="2800" dirty="0" smtClean="0"/>
          </a:p>
          <a:p>
            <a:pPr eaLnBrk="1" hangingPunct="1"/>
            <a:endParaRPr lang="zh-CN" alt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p:nvPr>
        </p:nvSpPr>
        <p:spPr/>
        <p:txBody>
          <a:bodyPr/>
          <a:lstStyle/>
          <a:p>
            <a:r>
              <a:rPr lang="en-US" altLang="zh-CN" dirty="0"/>
              <a:t>Solution2</a:t>
            </a:r>
            <a:endParaRPr lang="en-US" altLang="zh-CN" dirty="0" smtClean="0"/>
          </a:p>
        </p:txBody>
      </p:sp>
      <p:sp>
        <p:nvSpPr>
          <p:cNvPr id="71683" name="内容占位符 2"/>
          <p:cNvSpPr>
            <a:spLocks noGrp="1" noChangeArrowheads="1"/>
          </p:cNvSpPr>
          <p:nvPr>
            <p:ph idx="1"/>
          </p:nvPr>
        </p:nvSpPr>
        <p:spPr/>
        <p:txBody>
          <a:bodyPr>
            <a:normAutofit/>
          </a:bodyPr>
          <a:lstStyle/>
          <a:p>
            <a:pPr eaLnBrk="1" hangingPunct="1"/>
            <a:r>
              <a:rPr lang="zh-CN" altLang="en-US" sz="2400" dirty="0" smtClean="0"/>
              <a:t>如果左子区间的最大值小于等于左区间最大值</a:t>
            </a:r>
            <a:endParaRPr lang="zh-CN" altLang="en-US" sz="2400" dirty="0" smtClean="0"/>
          </a:p>
          <a:p>
            <a:pPr eaLnBrk="1" hangingPunct="1"/>
            <a:r>
              <a:rPr lang="zh-CN" altLang="en-US" sz="2400" dirty="0" smtClean="0"/>
              <a:t>那么就递归处理右子区间</a:t>
            </a:r>
            <a:endParaRPr lang="zh-CN" altLang="en-US" sz="2400" dirty="0" smtClean="0"/>
          </a:p>
          <a:p>
            <a:pPr eaLnBrk="1" hangingPunct="1"/>
            <a:r>
              <a:rPr lang="zh-CN" altLang="en-US" sz="2400" dirty="0" smtClean="0"/>
              <a:t>因为相当于左子区间里面所有楼房都被前面的楼房挡住了了，递归查询右边有多少楼房没被挡住</a:t>
            </a:r>
            <a:endParaRPr lang="zh-CN" altLang="en-US" sz="2400" dirty="0" smtClean="0"/>
          </a:p>
          <a:p>
            <a:pPr eaLnBrk="1" hangingPunct="1"/>
            <a:r>
              <a:rPr lang="zh-CN" altLang="en-US" sz="2400" dirty="0" smtClean="0"/>
              <a:t>否则就递归处理左子区间，然后加上右子区间原本的答案，因为这个约束条件弱于左子区间对右子区间的约束，所以只考虑这个约束条件对左子区间的影响</a:t>
            </a:r>
            <a:r>
              <a:rPr lang="en-US" altLang="zh-CN" sz="2400" dirty="0" smtClean="0"/>
              <a:t>~</a:t>
            </a:r>
            <a:endParaRPr lang="en-US" altLang="zh-CN" sz="2400"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p:txBody>
          <a:bodyPr/>
          <a:lstStyle/>
          <a:p>
            <a:r>
              <a:rPr lang="en-US" altLang="zh-CN" dirty="0"/>
              <a:t>Solution2</a:t>
            </a:r>
            <a:endParaRPr lang="zh-CN" altLang="en-US" dirty="0" smtClean="0"/>
          </a:p>
        </p:txBody>
      </p:sp>
      <p:sp>
        <p:nvSpPr>
          <p:cNvPr id="72707" name="内容占位符 2"/>
          <p:cNvSpPr>
            <a:spLocks noGrp="1" noChangeArrowheads="1"/>
          </p:cNvSpPr>
          <p:nvPr>
            <p:ph idx="1"/>
          </p:nvPr>
        </p:nvSpPr>
        <p:spPr/>
        <p:txBody>
          <a:bodyPr>
            <a:normAutofit/>
          </a:bodyPr>
          <a:lstStyle/>
          <a:p>
            <a:pPr eaLnBrk="1" hangingPunct="1"/>
            <a:r>
              <a:rPr lang="zh-CN" altLang="en-US" sz="2800" dirty="0" smtClean="0"/>
              <a:t>由于要合并</a:t>
            </a:r>
            <a:r>
              <a:rPr lang="en-US" altLang="zh-CN" sz="2800" dirty="0" smtClean="0"/>
              <a:t>O( </a:t>
            </a:r>
            <a:r>
              <a:rPr lang="en-US" altLang="zh-CN" sz="2800" dirty="0" err="1" smtClean="0"/>
              <a:t>logn</a:t>
            </a:r>
            <a:r>
              <a:rPr lang="en-US" altLang="zh-CN" sz="2800" dirty="0" smtClean="0"/>
              <a:t> )</a:t>
            </a:r>
            <a:r>
              <a:rPr lang="zh-CN" altLang="en-US" sz="2800" dirty="0" smtClean="0"/>
              <a:t>次，每次合并会递归</a:t>
            </a:r>
            <a:r>
              <a:rPr lang="en-US" altLang="zh-CN" sz="2800" dirty="0" smtClean="0"/>
              <a:t>O( </a:t>
            </a:r>
            <a:r>
              <a:rPr lang="en-US" altLang="zh-CN" sz="2800" dirty="0" err="1" smtClean="0"/>
              <a:t>logn</a:t>
            </a:r>
            <a:r>
              <a:rPr lang="en-US" altLang="zh-CN" sz="2800" dirty="0" smtClean="0"/>
              <a:t> )</a:t>
            </a:r>
            <a:r>
              <a:rPr lang="zh-CN" altLang="en-US" sz="2800" dirty="0" smtClean="0"/>
              <a:t>个节点</a:t>
            </a:r>
            <a:endParaRPr lang="zh-CN" altLang="en-US" sz="2800" dirty="0" smtClean="0"/>
          </a:p>
          <a:p>
            <a:pPr eaLnBrk="1" hangingPunct="1"/>
            <a:r>
              <a:rPr lang="zh-CN" altLang="en-US" sz="2800" dirty="0" smtClean="0"/>
              <a:t>所以总复杂度</a:t>
            </a:r>
            <a:r>
              <a:rPr lang="en-US" altLang="zh-CN" sz="2800" dirty="0" smtClean="0"/>
              <a:t>O( mlog^2n )</a:t>
            </a:r>
            <a:endParaRPr lang="en-US" altLang="zh-CN" sz="2800" dirty="0" smtClean="0"/>
          </a:p>
          <a:p>
            <a:pPr eaLnBrk="1" hangingPunct="1"/>
            <a:r>
              <a:rPr lang="zh-CN" altLang="en-US" sz="2800" dirty="0" smtClean="0"/>
              <a:t>实际上常数非常小</a:t>
            </a:r>
            <a:endParaRPr lang="zh-CN" altLang="en-US" sz="2800"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normAutofit fontScale="90000"/>
          </a:bodyPr>
          <a:lstStyle/>
          <a:p>
            <a:r>
              <a:rPr lang="en-US" altLang="zh-CN" dirty="0"/>
              <a:t>BZOJ4373</a:t>
            </a:r>
            <a:r>
              <a:rPr lang="en-US" altLang="zh-CN" dirty="0" smtClean="0"/>
              <a:t>: </a:t>
            </a:r>
            <a:r>
              <a:rPr lang="zh-CN" altLang="en-US" dirty="0" smtClean="0"/>
              <a:t>算术</a:t>
            </a:r>
            <a:r>
              <a:rPr lang="zh-CN" altLang="en-US" dirty="0"/>
              <a:t>天才⑨与等差数列</a:t>
            </a:r>
            <a:endParaRPr lang="en-US" altLang="zh-CN" dirty="0"/>
          </a:p>
        </p:txBody>
      </p:sp>
      <p:sp>
        <p:nvSpPr>
          <p:cNvPr id="82947" name="内容占位符 2"/>
          <p:cNvSpPr>
            <a:spLocks noGrp="1" noChangeArrowheads="1"/>
          </p:cNvSpPr>
          <p:nvPr>
            <p:ph idx="1"/>
          </p:nvPr>
        </p:nvSpPr>
        <p:spPr/>
        <p:txBody>
          <a:bodyPr>
            <a:normAutofit/>
          </a:bodyPr>
          <a:lstStyle/>
          <a:p>
            <a:pPr eaLnBrk="1" hangingPunct="1"/>
            <a:r>
              <a:rPr lang="zh-CN" altLang="en-US" sz="2800" dirty="0" smtClean="0"/>
              <a:t>（</a:t>
            </a:r>
            <a:r>
              <a:rPr lang="en-US" altLang="zh-CN" sz="2800" dirty="0" smtClean="0"/>
              <a:t>Luogu3792:</a:t>
            </a:r>
            <a:r>
              <a:rPr lang="zh-CN" altLang="en-US" sz="2800" dirty="0" smtClean="0"/>
              <a:t>由乃与大母神原型和偶像崇拜）</a:t>
            </a:r>
            <a:endParaRPr lang="zh-CN" altLang="en-US" sz="2800" dirty="0" smtClean="0"/>
          </a:p>
          <a:p>
            <a:pPr eaLnBrk="1" hangingPunct="1"/>
            <a:endParaRPr lang="en-US" altLang="zh-CN" sz="2800" dirty="0" smtClean="0"/>
          </a:p>
          <a:p>
            <a:pPr eaLnBrk="1" hangingPunct="1"/>
            <a:r>
              <a:rPr lang="zh-CN" altLang="en-US" sz="2800" dirty="0" smtClean="0"/>
              <a:t>给了你一个长度为</a:t>
            </a:r>
            <a:r>
              <a:rPr lang="en-US" altLang="zh-CN" sz="2800" dirty="0" smtClean="0"/>
              <a:t>n</a:t>
            </a:r>
            <a:r>
              <a:rPr lang="zh-CN" altLang="en-US" sz="2800" dirty="0" smtClean="0"/>
              <a:t>的序列</a:t>
            </a:r>
            <a:endParaRPr lang="en-US" altLang="zh-CN" sz="2800" dirty="0" smtClean="0"/>
          </a:p>
          <a:p>
            <a:pPr eaLnBrk="1" hangingPunct="1"/>
            <a:r>
              <a:rPr lang="en-US" altLang="zh-CN" sz="2800" dirty="0" smtClean="0"/>
              <a:t>1.</a:t>
            </a:r>
            <a:r>
              <a:rPr lang="zh-CN" altLang="en-US" sz="2800" dirty="0" smtClean="0"/>
              <a:t>询问</a:t>
            </a:r>
            <a:r>
              <a:rPr lang="en-US" altLang="zh-CN" sz="2800" dirty="0" err="1" smtClean="0"/>
              <a:t>l,r,k</a:t>
            </a:r>
            <a:r>
              <a:rPr lang="zh-CN" altLang="en-US" sz="2800" dirty="0" smtClean="0"/>
              <a:t>，问区间</a:t>
            </a:r>
            <a:r>
              <a:rPr lang="en-US" altLang="zh-CN" sz="2800" dirty="0" smtClean="0"/>
              <a:t>[</a:t>
            </a:r>
            <a:r>
              <a:rPr lang="en-US" altLang="zh-CN" sz="2800" dirty="0" err="1" smtClean="0"/>
              <a:t>l,r</a:t>
            </a:r>
            <a:r>
              <a:rPr lang="en-US" altLang="zh-CN" sz="2800" dirty="0" smtClean="0"/>
              <a:t>]</a:t>
            </a:r>
            <a:r>
              <a:rPr lang="zh-CN" altLang="en-US" sz="2800" dirty="0" smtClean="0"/>
              <a:t>内的数从小到大排序后能否形成公差为</a:t>
            </a:r>
            <a:r>
              <a:rPr lang="en-US" altLang="zh-CN" sz="2800" dirty="0" smtClean="0"/>
              <a:t>k</a:t>
            </a:r>
            <a:r>
              <a:rPr lang="zh-CN" altLang="en-US" sz="2800" dirty="0" smtClean="0"/>
              <a:t>的等差数列。</a:t>
            </a:r>
            <a:endParaRPr lang="en-US" altLang="zh-CN" sz="2800" dirty="0" smtClean="0"/>
          </a:p>
          <a:p>
            <a:pPr eaLnBrk="1" hangingPunct="1"/>
            <a:r>
              <a:rPr lang="en-US" altLang="zh-CN" sz="2800" dirty="0" smtClean="0"/>
              <a:t>2.</a:t>
            </a:r>
            <a:r>
              <a:rPr lang="zh-CN" altLang="en-US" sz="2800" dirty="0" smtClean="0"/>
              <a:t>修改区间一个位置的值</a:t>
            </a:r>
            <a:endParaRPr lang="zh-CN" altLang="en-US" sz="28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noChangeArrowheads="1"/>
          </p:cNvSpPr>
          <p:nvPr>
            <p:ph type="title"/>
          </p:nvPr>
        </p:nvSpPr>
        <p:spPr/>
        <p:txBody>
          <a:bodyPr/>
          <a:lstStyle/>
          <a:p>
            <a:r>
              <a:rPr lang="en-US" altLang="zh-CN" dirty="0"/>
              <a:t>Solution1</a:t>
            </a:r>
            <a:endParaRPr lang="zh-CN" altLang="en-US" dirty="0" smtClean="0"/>
          </a:p>
        </p:txBody>
      </p:sp>
      <p:sp>
        <p:nvSpPr>
          <p:cNvPr id="83971" name="内容占位符 2"/>
          <p:cNvSpPr>
            <a:spLocks noGrp="1" noChangeArrowheads="1"/>
          </p:cNvSpPr>
          <p:nvPr>
            <p:ph idx="1"/>
          </p:nvPr>
        </p:nvSpPr>
        <p:spPr/>
        <p:txBody>
          <a:bodyPr/>
          <a:lstStyle/>
          <a:p>
            <a:pPr eaLnBrk="1" hangingPunct="1"/>
            <a:r>
              <a:rPr lang="en-US" altLang="zh-CN" sz="2800" dirty="0" smtClean="0"/>
              <a:t>Luogu3792</a:t>
            </a:r>
            <a:r>
              <a:rPr lang="zh-CN" altLang="en-US" sz="2800" dirty="0" smtClean="0"/>
              <a:t>是</a:t>
            </a:r>
            <a:r>
              <a:rPr lang="en-US" altLang="zh-CN" sz="2800" dirty="0" smtClean="0"/>
              <a:t>BZOJ4373</a:t>
            </a:r>
            <a:r>
              <a:rPr lang="zh-CN" altLang="en-US" sz="2800" dirty="0" smtClean="0"/>
              <a:t>的弱化版，所以这里讲</a:t>
            </a:r>
            <a:r>
              <a:rPr lang="en-US" altLang="zh-CN" sz="2800" dirty="0" err="1" smtClean="0"/>
              <a:t>bzoj</a:t>
            </a:r>
            <a:r>
              <a:rPr lang="zh-CN" altLang="en-US" sz="2800" dirty="0" smtClean="0"/>
              <a:t>那个题的做法</a:t>
            </a:r>
            <a:endParaRPr lang="en-US" altLang="zh-CN" sz="2800" dirty="0" smtClean="0"/>
          </a:p>
          <a:p>
            <a:pPr eaLnBrk="1" hangingPunct="1"/>
            <a:r>
              <a:rPr lang="zh-CN" altLang="en-US" sz="2800" dirty="0" smtClean="0"/>
              <a:t>首先通过维护区间的</a:t>
            </a:r>
            <a:r>
              <a:rPr lang="en-US" altLang="zh-CN" sz="2800" dirty="0" smtClean="0"/>
              <a:t>min</a:t>
            </a:r>
            <a:r>
              <a:rPr lang="zh-CN" altLang="en-US" sz="2800" dirty="0" smtClean="0"/>
              <a:t>和</a:t>
            </a:r>
            <a:r>
              <a:rPr lang="en-US" altLang="zh-CN" sz="2800" dirty="0" smtClean="0"/>
              <a:t>max</a:t>
            </a:r>
            <a:r>
              <a:rPr lang="zh-CN" altLang="en-US" sz="2800" dirty="0" smtClean="0"/>
              <a:t>就可以知道这个区间是首项为多少，公差为</a:t>
            </a:r>
            <a:r>
              <a:rPr lang="en-US" altLang="zh-CN" sz="2800" dirty="0" smtClean="0"/>
              <a:t>k</a:t>
            </a:r>
            <a:r>
              <a:rPr lang="zh-CN" altLang="en-US" sz="2800" dirty="0" smtClean="0"/>
              <a:t>的等差序列了</a:t>
            </a:r>
            <a:endParaRPr lang="en-US" altLang="zh-CN" sz="2800" dirty="0" smtClean="0"/>
          </a:p>
          <a:p>
            <a:pPr eaLnBrk="1" hangingPunct="1"/>
            <a:r>
              <a:rPr lang="zh-CN" altLang="en-US" sz="2800" dirty="0" smtClean="0"/>
              <a:t>直接维护这个信息比较复杂，所以考虑有什么其他的方法可以快速维护</a:t>
            </a:r>
            <a:endParaRPr lang="en-US" altLang="zh-CN" sz="2800" dirty="0" smtClean="0"/>
          </a:p>
          <a:p>
            <a:pPr eaLnBrk="1" hangingPunct="1"/>
            <a:endParaRPr lang="zh-CN" alt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noChangeArrowheads="1"/>
          </p:cNvSpPr>
          <p:nvPr>
            <p:ph type="title"/>
          </p:nvPr>
        </p:nvSpPr>
        <p:spPr/>
        <p:txBody>
          <a:bodyPr/>
          <a:lstStyle/>
          <a:p>
            <a:r>
              <a:rPr lang="en-US" altLang="zh-CN" dirty="0"/>
              <a:t>Solution1</a:t>
            </a:r>
            <a:endParaRPr lang="zh-CN" altLang="en-US" dirty="0" smtClean="0"/>
          </a:p>
        </p:txBody>
      </p:sp>
      <p:sp>
        <p:nvSpPr>
          <p:cNvPr id="84995" name="内容占位符 2"/>
          <p:cNvSpPr>
            <a:spLocks noGrp="1" noChangeArrowheads="1"/>
          </p:cNvSpPr>
          <p:nvPr>
            <p:ph idx="1"/>
          </p:nvPr>
        </p:nvSpPr>
        <p:spPr/>
        <p:txBody>
          <a:bodyPr>
            <a:normAutofit/>
          </a:bodyPr>
          <a:lstStyle/>
          <a:p>
            <a:r>
              <a:rPr lang="zh-CN" altLang="en-US" sz="2800" dirty="0" smtClean="0"/>
              <a:t>首先维护区间的排序后的顺序非常困难</a:t>
            </a:r>
            <a:endParaRPr lang="en-US" altLang="zh-CN" sz="2800" dirty="0" smtClean="0"/>
          </a:p>
          <a:p>
            <a:pPr eaLnBrk="1" hangingPunct="1"/>
            <a:r>
              <a:rPr lang="zh-CN" altLang="en-US" sz="2800" dirty="0" smtClean="0"/>
              <a:t>所以考虑维护区间的某些信息，使得这个区间被随机打乱之后维护出来的值是一样的</a:t>
            </a:r>
            <a:endParaRPr lang="en-US" altLang="zh-CN" sz="2800" dirty="0" smtClean="0"/>
          </a:p>
          <a:p>
            <a:pPr eaLnBrk="1" hangingPunct="1"/>
            <a:r>
              <a:rPr lang="zh-CN" altLang="en-US" sz="2800" dirty="0" smtClean="0"/>
              <a:t>比如区间</a:t>
            </a:r>
            <a:r>
              <a:rPr lang="en-US" altLang="zh-CN" sz="2800" dirty="0" smtClean="0"/>
              <a:t>1 2 3 4 5</a:t>
            </a:r>
            <a:r>
              <a:rPr lang="zh-CN" altLang="en-US" sz="2800" dirty="0" smtClean="0"/>
              <a:t>和</a:t>
            </a:r>
            <a:r>
              <a:rPr lang="en-US" altLang="zh-CN" sz="2800" dirty="0" smtClean="0"/>
              <a:t>3 4 2 5 1</a:t>
            </a:r>
            <a:r>
              <a:rPr lang="zh-CN" altLang="en-US" sz="2800" dirty="0" smtClean="0"/>
              <a:t>会得到相同的结果</a:t>
            </a:r>
            <a:endParaRPr lang="zh-CN" altLang="en-US" sz="2800"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en-US" altLang="zh-CN" dirty="0"/>
              <a:t>Solution1</a:t>
            </a:r>
            <a:endParaRPr lang="zh-CN" altLang="en-US" dirty="0" smtClean="0"/>
          </a:p>
        </p:txBody>
      </p:sp>
      <p:sp>
        <p:nvSpPr>
          <p:cNvPr id="86019" name="内容占位符 2"/>
          <p:cNvSpPr>
            <a:spLocks noGrp="1" noChangeArrowheads="1"/>
          </p:cNvSpPr>
          <p:nvPr>
            <p:ph idx="1"/>
          </p:nvPr>
        </p:nvSpPr>
        <p:spPr/>
        <p:txBody>
          <a:bodyPr>
            <a:normAutofit/>
          </a:bodyPr>
          <a:lstStyle/>
          <a:p>
            <a:pPr eaLnBrk="1" hangingPunct="1"/>
            <a:r>
              <a:rPr lang="zh-CN" altLang="en-US" sz="2800" dirty="0" smtClean="0"/>
              <a:t>首先可以想到区间和，但是比如</a:t>
            </a:r>
            <a:r>
              <a:rPr lang="en-US" altLang="zh-CN" sz="2800" dirty="0" smtClean="0"/>
              <a:t>1 3 5 7</a:t>
            </a:r>
            <a:r>
              <a:rPr lang="zh-CN" altLang="en-US" sz="2800" dirty="0" smtClean="0"/>
              <a:t>和</a:t>
            </a:r>
            <a:r>
              <a:rPr lang="en-US" altLang="zh-CN" sz="2800" dirty="0" smtClean="0"/>
              <a:t>1 4 4 7</a:t>
            </a:r>
            <a:r>
              <a:rPr lang="zh-CN" altLang="en-US" sz="2800" dirty="0" smtClean="0"/>
              <a:t>这两个的和是一样的，但是第一个是公差为</a:t>
            </a:r>
            <a:r>
              <a:rPr lang="en-US" altLang="zh-CN" sz="2800" dirty="0" smtClean="0"/>
              <a:t>2</a:t>
            </a:r>
            <a:r>
              <a:rPr lang="zh-CN" altLang="en-US" sz="2800" dirty="0" smtClean="0"/>
              <a:t>的等差序列，后面的不是</a:t>
            </a:r>
            <a:endParaRPr lang="en-US" altLang="zh-CN" sz="2800"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p:txBody>
          <a:bodyPr/>
          <a:lstStyle/>
          <a:p>
            <a:r>
              <a:rPr lang="en-US" altLang="zh-CN" dirty="0"/>
              <a:t>Solution1</a:t>
            </a:r>
            <a:endParaRPr lang="zh-CN" altLang="en-US" dirty="0" smtClean="0"/>
          </a:p>
        </p:txBody>
      </p:sp>
      <p:sp>
        <p:nvSpPr>
          <p:cNvPr id="87043" name="内容占位符 2"/>
          <p:cNvSpPr>
            <a:spLocks noGrp="1" noChangeArrowheads="1"/>
          </p:cNvSpPr>
          <p:nvPr>
            <p:ph idx="1"/>
          </p:nvPr>
        </p:nvSpPr>
        <p:spPr/>
        <p:txBody>
          <a:bodyPr>
            <a:normAutofit/>
          </a:bodyPr>
          <a:lstStyle/>
          <a:p>
            <a:pPr eaLnBrk="1" hangingPunct="1"/>
            <a:r>
              <a:rPr lang="zh-CN" altLang="en-US" sz="2800" dirty="0" smtClean="0"/>
              <a:t>那我们同时维护平方和，乘积，立方和之类的不就好了吗</a:t>
            </a:r>
            <a:endParaRPr lang="en-US" altLang="zh-CN" sz="2800" dirty="0" smtClean="0"/>
          </a:p>
          <a:p>
            <a:pPr eaLnBrk="1" hangingPunct="1"/>
            <a:r>
              <a:rPr lang="zh-CN" altLang="en-US" sz="2800" dirty="0" smtClean="0"/>
              <a:t>一个给定首项和公差的等差序列的和，平方和是很好计算的</a:t>
            </a:r>
            <a:endParaRPr lang="en-US" altLang="zh-CN" sz="2800" dirty="0" smtClean="0"/>
          </a:p>
          <a:p>
            <a:pPr eaLnBrk="1" hangingPunct="1"/>
            <a:r>
              <a:rPr lang="zh-CN" altLang="en-US" sz="2800" dirty="0" smtClean="0"/>
              <a:t>通过维护这些信息就可以极高概率确定这个区间是不是满足条件的了</a:t>
            </a:r>
            <a:endParaRPr lang="zh-CN" altLang="en-US" sz="28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平衡树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限于篇幅，这里只讲一下</a:t>
            </a:r>
            <a:r>
              <a:rPr lang="en-US" altLang="zh-CN" sz="2800" dirty="0" err="1" smtClean="0"/>
              <a:t>treap</a:t>
            </a:r>
            <a:r>
              <a:rPr lang="zh-CN" altLang="en-US" sz="2800" dirty="0" smtClean="0"/>
              <a:t>和</a:t>
            </a:r>
            <a:r>
              <a:rPr lang="en-US" altLang="zh-CN" sz="2800" dirty="0" smtClean="0"/>
              <a:t>splay</a:t>
            </a:r>
            <a:endParaRPr lang="zh-CN" alt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ph type="title"/>
          </p:nvPr>
        </p:nvSpPr>
        <p:spPr/>
        <p:txBody>
          <a:bodyPr/>
          <a:lstStyle/>
          <a:p>
            <a:r>
              <a:rPr lang="en-US" altLang="zh-CN" dirty="0"/>
              <a:t>Solution1</a:t>
            </a:r>
            <a:endParaRPr lang="zh-CN" altLang="en-US" dirty="0" smtClean="0"/>
          </a:p>
        </p:txBody>
      </p:sp>
      <p:sp>
        <p:nvSpPr>
          <p:cNvPr id="88067" name="内容占位符 2"/>
          <p:cNvSpPr>
            <a:spLocks noGrp="1" noChangeArrowheads="1"/>
          </p:cNvSpPr>
          <p:nvPr>
            <p:ph idx="1"/>
          </p:nvPr>
        </p:nvSpPr>
        <p:spPr/>
        <p:txBody>
          <a:bodyPr>
            <a:normAutofit/>
          </a:bodyPr>
          <a:lstStyle/>
          <a:p>
            <a:pPr eaLnBrk="1" hangingPunct="1"/>
            <a:r>
              <a:rPr lang="zh-CN" altLang="en-US" sz="2800" dirty="0" smtClean="0"/>
              <a:t>那如果出题人构造数据卡你呢</a:t>
            </a:r>
            <a:endParaRPr lang="en-US" altLang="zh-CN" sz="2800" dirty="0" smtClean="0"/>
          </a:p>
          <a:p>
            <a:pPr eaLnBrk="1" hangingPunct="1"/>
            <a:r>
              <a:rPr lang="zh-CN" altLang="en-US" sz="2800" dirty="0" smtClean="0"/>
              <a:t>好像可以证明在题目的数据范围中，同时维护和和平方和，立方和一定是正确的来着。。。</a:t>
            </a:r>
            <a:endParaRPr lang="en-US" altLang="zh-CN" sz="2800" dirty="0" smtClean="0"/>
          </a:p>
          <a:p>
            <a:pPr eaLnBrk="1" hangingPunct="1"/>
            <a:r>
              <a:rPr lang="zh-CN" altLang="en-US" sz="2800" dirty="0" smtClean="0"/>
              <a:t>其实这个题就是一个维护区间</a:t>
            </a:r>
            <a:r>
              <a:rPr lang="en-US" altLang="zh-CN" sz="2800" dirty="0" smtClean="0"/>
              <a:t>hash</a:t>
            </a:r>
            <a:r>
              <a:rPr lang="zh-CN" altLang="en-US" sz="2800" dirty="0" smtClean="0"/>
              <a:t>的思想</a:t>
            </a:r>
            <a:endParaRPr lang="zh-CN" altLang="en-US" sz="2800"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dirty="0"/>
              <a:t>Solution2</a:t>
            </a:r>
            <a:endParaRPr lang="zh-CN" altLang="en-US" dirty="0" smtClean="0"/>
          </a:p>
        </p:txBody>
      </p:sp>
      <p:sp>
        <p:nvSpPr>
          <p:cNvPr id="89091" name="内容占位符 2"/>
          <p:cNvSpPr>
            <a:spLocks noGrp="1" noChangeArrowheads="1"/>
          </p:cNvSpPr>
          <p:nvPr>
            <p:ph idx="1"/>
          </p:nvPr>
        </p:nvSpPr>
        <p:spPr/>
        <p:txBody>
          <a:bodyPr>
            <a:normAutofit/>
          </a:bodyPr>
          <a:lstStyle/>
          <a:p>
            <a:pPr eaLnBrk="1" hangingPunct="1"/>
            <a:r>
              <a:rPr lang="zh-CN" altLang="en-US" sz="2800" dirty="0" smtClean="0"/>
              <a:t>好像正解不是这个来着。。。</a:t>
            </a:r>
            <a:endParaRPr lang="en-US" altLang="zh-CN" sz="2800" dirty="0" smtClean="0"/>
          </a:p>
          <a:p>
            <a:pPr eaLnBrk="1" hangingPunct="1"/>
            <a:r>
              <a:rPr lang="zh-CN" altLang="en-US" sz="2800" dirty="0" smtClean="0"/>
              <a:t>不过我也不会（懒得看）</a:t>
            </a:r>
            <a:endParaRPr lang="en-US" altLang="zh-CN" sz="2800" dirty="0" smtClean="0"/>
          </a:p>
          <a:p>
            <a:pPr eaLnBrk="1" hangingPunct="1"/>
            <a:r>
              <a:rPr lang="zh-CN" altLang="en-US" sz="2800" dirty="0" smtClean="0"/>
              <a:t>大家感兴趣可以自己查查</a:t>
            </a:r>
            <a:endParaRPr lang="en-US" altLang="zh-CN" sz="28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a:lstStyle/>
          <a:p>
            <a:r>
              <a:rPr lang="en-US" altLang="zh-CN" dirty="0"/>
              <a:t>Luogu1471 </a:t>
            </a:r>
            <a:r>
              <a:rPr lang="zh-CN" altLang="en-US" dirty="0"/>
              <a:t>方差</a:t>
            </a:r>
            <a:endParaRPr lang="en-US" altLang="zh-CN" dirty="0"/>
          </a:p>
        </p:txBody>
      </p:sp>
      <p:sp>
        <p:nvSpPr>
          <p:cNvPr id="90115" name="内容占位符 2"/>
          <p:cNvSpPr>
            <a:spLocks noGrp="1" noChangeArrowheads="1"/>
          </p:cNvSpPr>
          <p:nvPr>
            <p:ph idx="1"/>
          </p:nvPr>
        </p:nvSpPr>
        <p:spPr/>
        <p:txBody>
          <a:bodyPr>
            <a:normAutofit/>
          </a:bodyPr>
          <a:lstStyle/>
          <a:p>
            <a:pPr eaLnBrk="1" hangingPunct="1"/>
            <a:r>
              <a:rPr lang="zh-CN" altLang="en-US" sz="2800" dirty="0" smtClean="0"/>
              <a:t>神犇</a:t>
            </a:r>
            <a:r>
              <a:rPr lang="en-US" altLang="zh-CN" sz="2800" dirty="0" err="1" smtClean="0"/>
              <a:t>HansBug</a:t>
            </a:r>
            <a:r>
              <a:rPr lang="zh-CN" altLang="en-US" sz="2800" dirty="0" smtClean="0"/>
              <a:t>在一本数学书里面发现了一个神奇的数列，包含</a:t>
            </a:r>
            <a:r>
              <a:rPr lang="en-US" altLang="zh-CN" sz="2800" dirty="0" smtClean="0"/>
              <a:t>N</a:t>
            </a:r>
            <a:r>
              <a:rPr lang="zh-CN" altLang="en-US" sz="2800" dirty="0" smtClean="0"/>
              <a:t>个实数。他想算算这个数列的平均数和方差。</a:t>
            </a:r>
            <a:endParaRPr lang="en-US" altLang="zh-CN" sz="2800" dirty="0" smtClean="0"/>
          </a:p>
          <a:p>
            <a:pPr eaLnBrk="1" hangingPunct="1"/>
            <a:r>
              <a:rPr lang="zh-CN" altLang="en-US" sz="2800" dirty="0" smtClean="0"/>
              <a:t>操作</a:t>
            </a:r>
            <a:r>
              <a:rPr lang="en-US" altLang="zh-CN" sz="2800" dirty="0" smtClean="0"/>
              <a:t>1</a:t>
            </a:r>
            <a:r>
              <a:rPr lang="zh-CN" altLang="en-US" sz="2800" dirty="0" smtClean="0"/>
              <a:t>：</a:t>
            </a:r>
            <a:r>
              <a:rPr lang="en-US" altLang="zh-CN" sz="2800" dirty="0" smtClean="0"/>
              <a:t>1 x y k </a:t>
            </a:r>
            <a:r>
              <a:rPr lang="zh-CN" altLang="en-US" sz="2800" dirty="0" smtClean="0"/>
              <a:t>，表示将第</a:t>
            </a:r>
            <a:r>
              <a:rPr lang="en-US" altLang="zh-CN" sz="2800" dirty="0" smtClean="0"/>
              <a:t>x</a:t>
            </a:r>
            <a:r>
              <a:rPr lang="zh-CN" altLang="en-US" sz="2800" dirty="0" smtClean="0"/>
              <a:t>到第</a:t>
            </a:r>
            <a:r>
              <a:rPr lang="en-US" altLang="zh-CN" sz="2800" dirty="0" smtClean="0"/>
              <a:t>y</a:t>
            </a:r>
            <a:r>
              <a:rPr lang="zh-CN" altLang="en-US" sz="2800" dirty="0" smtClean="0"/>
              <a:t>项每项加上</a:t>
            </a:r>
            <a:r>
              <a:rPr lang="en-US" altLang="zh-CN" sz="2800" dirty="0" smtClean="0"/>
              <a:t>k</a:t>
            </a:r>
            <a:r>
              <a:rPr lang="zh-CN" altLang="en-US" sz="2800" dirty="0" smtClean="0"/>
              <a:t>，</a:t>
            </a:r>
            <a:r>
              <a:rPr lang="en-US" altLang="zh-CN" sz="2800" dirty="0" smtClean="0"/>
              <a:t>k</a:t>
            </a:r>
            <a:r>
              <a:rPr lang="zh-CN" altLang="en-US" sz="2800" dirty="0" smtClean="0"/>
              <a:t>为一实数。</a:t>
            </a:r>
            <a:endParaRPr lang="zh-CN" altLang="en-US" sz="2800" dirty="0" smtClean="0"/>
          </a:p>
          <a:p>
            <a:pPr eaLnBrk="1" hangingPunct="1"/>
            <a:r>
              <a:rPr lang="zh-CN" altLang="en-US" sz="2800" dirty="0" smtClean="0"/>
              <a:t>操作</a:t>
            </a:r>
            <a:r>
              <a:rPr lang="en-US" altLang="zh-CN" sz="2800" dirty="0" smtClean="0"/>
              <a:t>2</a:t>
            </a:r>
            <a:r>
              <a:rPr lang="zh-CN" altLang="en-US" sz="2800" dirty="0" smtClean="0"/>
              <a:t>：</a:t>
            </a:r>
            <a:r>
              <a:rPr lang="en-US" altLang="zh-CN" sz="2800" dirty="0" smtClean="0"/>
              <a:t>2 x y </a:t>
            </a:r>
            <a:r>
              <a:rPr lang="zh-CN" altLang="en-US" sz="2800" dirty="0" smtClean="0"/>
              <a:t>，表示求出第</a:t>
            </a:r>
            <a:r>
              <a:rPr lang="en-US" altLang="zh-CN" sz="2800" dirty="0" smtClean="0"/>
              <a:t>x</a:t>
            </a:r>
            <a:r>
              <a:rPr lang="zh-CN" altLang="en-US" sz="2800" dirty="0" smtClean="0"/>
              <a:t>到第</a:t>
            </a:r>
            <a:r>
              <a:rPr lang="en-US" altLang="zh-CN" sz="2800" dirty="0" smtClean="0"/>
              <a:t>y</a:t>
            </a:r>
            <a:r>
              <a:rPr lang="zh-CN" altLang="en-US" sz="2800" dirty="0" smtClean="0"/>
              <a:t>项这一子数列的平均数。</a:t>
            </a:r>
            <a:endParaRPr lang="zh-CN" altLang="en-US" sz="2800" dirty="0" smtClean="0"/>
          </a:p>
          <a:p>
            <a:pPr eaLnBrk="1" hangingPunct="1"/>
            <a:r>
              <a:rPr lang="zh-CN" altLang="en-US" sz="2800" dirty="0" smtClean="0"/>
              <a:t>操作</a:t>
            </a:r>
            <a:r>
              <a:rPr lang="en-US" altLang="zh-CN" sz="2800" dirty="0" smtClean="0"/>
              <a:t>3</a:t>
            </a:r>
            <a:r>
              <a:rPr lang="zh-CN" altLang="en-US" sz="2800" dirty="0" smtClean="0"/>
              <a:t>：</a:t>
            </a:r>
            <a:r>
              <a:rPr lang="en-US" altLang="zh-CN" sz="2800" dirty="0" smtClean="0"/>
              <a:t>3 x y </a:t>
            </a:r>
            <a:r>
              <a:rPr lang="zh-CN" altLang="en-US" sz="2800" dirty="0" smtClean="0"/>
              <a:t>，表示求出第</a:t>
            </a:r>
            <a:r>
              <a:rPr lang="en-US" altLang="zh-CN" sz="2800" dirty="0" smtClean="0"/>
              <a:t>x</a:t>
            </a:r>
            <a:r>
              <a:rPr lang="zh-CN" altLang="en-US" sz="2800" dirty="0" smtClean="0"/>
              <a:t>到第</a:t>
            </a:r>
            <a:r>
              <a:rPr lang="en-US" altLang="zh-CN" sz="2800" dirty="0" smtClean="0"/>
              <a:t>y</a:t>
            </a:r>
            <a:r>
              <a:rPr lang="zh-CN" altLang="en-US" sz="2800" dirty="0" smtClean="0"/>
              <a:t>项这一子数列的方差。</a:t>
            </a:r>
            <a:endParaRPr lang="zh-CN" altLang="en-US" sz="2800"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en-US" altLang="zh-CN" dirty="0"/>
              <a:t>Solution</a:t>
            </a:r>
            <a:endParaRPr lang="zh-CN" altLang="en-US" dirty="0" smtClean="0"/>
          </a:p>
        </p:txBody>
      </p:sp>
      <p:sp>
        <p:nvSpPr>
          <p:cNvPr id="91139" name="内容占位符 2"/>
          <p:cNvSpPr>
            <a:spLocks noGrp="1" noChangeArrowheads="1"/>
          </p:cNvSpPr>
          <p:nvPr>
            <p:ph idx="1"/>
          </p:nvPr>
        </p:nvSpPr>
        <p:spPr/>
        <p:txBody>
          <a:bodyPr>
            <a:normAutofit/>
          </a:bodyPr>
          <a:lstStyle/>
          <a:p>
            <a:pPr eaLnBrk="1" hangingPunct="1"/>
            <a:r>
              <a:rPr lang="zh-CN" altLang="en-US" sz="2800" dirty="0" smtClean="0"/>
              <a:t>可以通过维护区间和来维护区间平均数</a:t>
            </a:r>
            <a:endParaRPr lang="en-US" altLang="zh-CN" sz="2800" dirty="0" smtClean="0"/>
          </a:p>
          <a:p>
            <a:pPr eaLnBrk="1" hangingPunct="1"/>
            <a:r>
              <a:rPr lang="zh-CN" altLang="en-US" sz="2800" dirty="0" smtClean="0"/>
              <a:t>其实就是区间和</a:t>
            </a:r>
            <a:r>
              <a:rPr lang="en-US" altLang="zh-CN" sz="2800" dirty="0" smtClean="0"/>
              <a:t>/</a:t>
            </a:r>
            <a:r>
              <a:rPr lang="zh-CN" altLang="en-US" sz="2800" dirty="0" smtClean="0"/>
              <a:t>区间长度</a:t>
            </a:r>
            <a:endParaRPr lang="en-US" altLang="zh-CN" sz="2800" dirty="0" smtClean="0"/>
          </a:p>
          <a:p>
            <a:pPr eaLnBrk="1" hangingPunct="1"/>
            <a:r>
              <a:rPr lang="zh-CN" altLang="en-US" sz="2800" dirty="0" smtClean="0"/>
              <a:t>但是方差呢？</a:t>
            </a:r>
            <a:endParaRPr lang="zh-CN" altLang="en-US" sz="28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en-US" altLang="zh-CN" dirty="0"/>
              <a:t>Solution</a:t>
            </a:r>
            <a:endParaRPr lang="zh-CN" altLang="en-US" dirty="0" smtClean="0"/>
          </a:p>
        </p:txBody>
      </p:sp>
      <p:sp>
        <p:nvSpPr>
          <p:cNvPr id="92163" name="内容占位符 2"/>
          <p:cNvSpPr>
            <a:spLocks noGrp="1" noChangeArrowheads="1"/>
          </p:cNvSpPr>
          <p:nvPr>
            <p:ph idx="1"/>
          </p:nvPr>
        </p:nvSpPr>
        <p:spPr/>
        <p:txBody>
          <a:bodyPr>
            <a:normAutofit/>
          </a:bodyPr>
          <a:lstStyle/>
          <a:p>
            <a:pPr eaLnBrk="1" hangingPunct="1"/>
            <a:r>
              <a:rPr lang="zh-CN" altLang="en-US" sz="2800" dirty="0" smtClean="0"/>
              <a:t>这里直接粘一个题解里面的公式了</a:t>
            </a:r>
            <a:endParaRPr lang="en-US" altLang="zh-CN" sz="2800" dirty="0" smtClean="0"/>
          </a:p>
          <a:p>
            <a:pPr eaLnBrk="1" hangingPunct="1"/>
            <a:r>
              <a:rPr lang="zh-CN" altLang="en-US" sz="2800" dirty="0" smtClean="0"/>
              <a:t>方差可以通过维护平方和和和的平方来算出来</a:t>
            </a:r>
            <a:endParaRPr lang="en-US" altLang="zh-CN" sz="2800" dirty="0" smtClean="0"/>
          </a:p>
          <a:p>
            <a:pPr eaLnBrk="1" hangingPunct="1"/>
            <a:r>
              <a:rPr lang="zh-CN" altLang="en-US" sz="2800" dirty="0" smtClean="0"/>
              <a:t>很多这种题直接推推式子就可以维护了</a:t>
            </a:r>
            <a:endParaRPr lang="en-US" altLang="zh-CN" sz="2800" dirty="0" smtClean="0"/>
          </a:p>
          <a:p>
            <a:pPr eaLnBrk="1" hangingPunct="1"/>
            <a:r>
              <a:rPr lang="zh-CN" altLang="en-US" sz="2800" dirty="0" smtClean="0"/>
              <a:t>比如</a:t>
            </a:r>
            <a:r>
              <a:rPr lang="en-US" altLang="zh-CN" sz="2800" dirty="0" smtClean="0"/>
              <a:t>SDOI</a:t>
            </a:r>
            <a:r>
              <a:rPr lang="zh-CN" altLang="en-US" sz="2800" dirty="0" smtClean="0"/>
              <a:t>那个无聊的东西</a:t>
            </a:r>
            <a:endParaRPr lang="zh-CN" altLang="en-US" sz="2800" dirty="0" smtClean="0"/>
          </a:p>
        </p:txBody>
      </p:sp>
      <p:pic>
        <p:nvPicPr>
          <p:cNvPr id="92164" name="Picture 2" descr="https://cdn.luogu.org/upload/pic/38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5754" y="3675460"/>
            <a:ext cx="5122069"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zh-CN" altLang="en-US" dirty="0"/>
              <a:t>某经典问题</a:t>
            </a:r>
            <a:endParaRPr lang="en-US" altLang="zh-CN" dirty="0"/>
          </a:p>
        </p:txBody>
      </p:sp>
      <p:sp>
        <p:nvSpPr>
          <p:cNvPr id="93187" name="内容占位符 2"/>
          <p:cNvSpPr>
            <a:spLocks noGrp="1" noChangeArrowheads="1"/>
          </p:cNvSpPr>
          <p:nvPr>
            <p:ph idx="1"/>
          </p:nvPr>
        </p:nvSpPr>
        <p:spPr/>
        <p:txBody>
          <a:bodyPr/>
          <a:lstStyle/>
          <a:p>
            <a:endParaRPr lang="zh-CN" altLang="en-US" dirty="0" smtClean="0"/>
          </a:p>
        </p:txBody>
      </p:sp>
      <p:pic>
        <p:nvPicPr>
          <p:cNvPr id="9318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199" y="1600200"/>
            <a:ext cx="4926491" cy="146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p:nvPr>
        </p:nvSpPr>
        <p:spPr/>
        <p:txBody>
          <a:bodyPr/>
          <a:lstStyle/>
          <a:p>
            <a:r>
              <a:rPr lang="en-US" altLang="zh-CN" dirty="0"/>
              <a:t>Solution</a:t>
            </a:r>
            <a:endParaRPr lang="zh-CN" altLang="en-US" dirty="0" smtClean="0"/>
          </a:p>
        </p:txBody>
      </p:sp>
      <p:sp>
        <p:nvSpPr>
          <p:cNvPr id="94211" name="内容占位符 2"/>
          <p:cNvSpPr>
            <a:spLocks noGrp="1" noChangeArrowheads="1"/>
          </p:cNvSpPr>
          <p:nvPr>
            <p:ph idx="1"/>
          </p:nvPr>
        </p:nvSpPr>
        <p:spPr/>
        <p:txBody>
          <a:bodyPr>
            <a:normAutofit/>
          </a:bodyPr>
          <a:lstStyle/>
          <a:p>
            <a:r>
              <a:rPr lang="zh-CN" altLang="en-US" sz="2800" dirty="0" smtClean="0"/>
              <a:t>假设</a:t>
            </a:r>
            <a:r>
              <a:rPr lang="en-US" altLang="zh-CN" sz="2800" dirty="0" smtClean="0"/>
              <a:t>x</a:t>
            </a:r>
            <a:r>
              <a:rPr lang="zh-CN" altLang="en-US" sz="2800" dirty="0" smtClean="0"/>
              <a:t>节点的儿子为</a:t>
            </a:r>
            <a:r>
              <a:rPr lang="en-US" altLang="zh-CN" sz="2800" dirty="0" smtClean="0"/>
              <a:t>y</a:t>
            </a:r>
            <a:r>
              <a:rPr lang="zh-CN" altLang="en-US" sz="2800" dirty="0" smtClean="0"/>
              <a:t>和</a:t>
            </a:r>
            <a:r>
              <a:rPr lang="en-US" altLang="zh-CN" sz="2800" dirty="0" smtClean="0"/>
              <a:t>z</a:t>
            </a:r>
            <a:endParaRPr lang="en-US" altLang="zh-CN" sz="2800" dirty="0" smtClean="0"/>
          </a:p>
          <a:p>
            <a:r>
              <a:rPr lang="en-US" altLang="zh-CN" sz="2800" dirty="0" smtClean="0"/>
              <a:t>x</a:t>
            </a:r>
            <a:r>
              <a:rPr lang="zh-CN" altLang="en-US" sz="2800" dirty="0" smtClean="0"/>
              <a:t>相邻两数乘积的和为：</a:t>
            </a:r>
            <a:endParaRPr lang="en-US" altLang="zh-CN" sz="2800" dirty="0" smtClean="0"/>
          </a:p>
          <a:p>
            <a:r>
              <a:rPr lang="en-US" altLang="zh-CN" sz="2800" dirty="0" smtClean="0"/>
              <a:t>y</a:t>
            </a:r>
            <a:r>
              <a:rPr lang="zh-CN" altLang="en-US" sz="2800" dirty="0" smtClean="0"/>
              <a:t>相邻两数乘积的和</a:t>
            </a:r>
            <a:r>
              <a:rPr lang="en-US" altLang="zh-CN" sz="2800" dirty="0" smtClean="0"/>
              <a:t>+z</a:t>
            </a:r>
            <a:r>
              <a:rPr lang="zh-CN" altLang="en-US" sz="2800" dirty="0" smtClean="0"/>
              <a:t>相邻两数乘积的和</a:t>
            </a:r>
            <a:r>
              <a:rPr lang="en-US" altLang="zh-CN" sz="2800" dirty="0" smtClean="0"/>
              <a:t>+y</a:t>
            </a:r>
            <a:r>
              <a:rPr lang="zh-CN" altLang="en-US" sz="2800" dirty="0" smtClean="0"/>
              <a:t>最右边的数*</a:t>
            </a:r>
            <a:r>
              <a:rPr lang="en-US" altLang="zh-CN" sz="2800" dirty="0" smtClean="0"/>
              <a:t>z</a:t>
            </a:r>
            <a:r>
              <a:rPr lang="zh-CN" altLang="en-US" sz="2800" dirty="0" smtClean="0"/>
              <a:t>最左边的数</a:t>
            </a:r>
            <a:endParaRPr lang="en-US" altLang="zh-CN" sz="2800" dirty="0" smtClean="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p:txBody>
          <a:bodyPr/>
          <a:lstStyle/>
          <a:p>
            <a:r>
              <a:rPr lang="en-US" altLang="zh-CN" dirty="0"/>
              <a:t>Solution</a:t>
            </a:r>
            <a:endParaRPr lang="zh-CN" altLang="en-US" dirty="0" smtClean="0"/>
          </a:p>
        </p:txBody>
      </p:sp>
      <p:sp>
        <p:nvSpPr>
          <p:cNvPr id="95235" name="内容占位符 2"/>
          <p:cNvSpPr>
            <a:spLocks noGrp="1" noChangeArrowheads="1"/>
          </p:cNvSpPr>
          <p:nvPr>
            <p:ph idx="1"/>
          </p:nvPr>
        </p:nvSpPr>
        <p:spPr/>
        <p:txBody>
          <a:bodyPr>
            <a:normAutofit/>
          </a:bodyPr>
          <a:lstStyle/>
          <a:p>
            <a:r>
              <a:rPr lang="zh-CN" altLang="en-US" sz="2800" dirty="0" smtClean="0"/>
              <a:t>假设</a:t>
            </a:r>
            <a:r>
              <a:rPr lang="en-US" altLang="zh-CN" sz="2800" dirty="0" smtClean="0"/>
              <a:t>x</a:t>
            </a:r>
            <a:r>
              <a:rPr lang="zh-CN" altLang="en-US" sz="2800" dirty="0" smtClean="0"/>
              <a:t>节点的儿子为</a:t>
            </a:r>
            <a:r>
              <a:rPr lang="en-US" altLang="zh-CN" sz="2800" dirty="0" smtClean="0"/>
              <a:t>y</a:t>
            </a:r>
            <a:r>
              <a:rPr lang="zh-CN" altLang="en-US" sz="2800" dirty="0" smtClean="0"/>
              <a:t>和</a:t>
            </a:r>
            <a:r>
              <a:rPr lang="en-US" altLang="zh-CN" sz="2800" dirty="0" smtClean="0"/>
              <a:t>z</a:t>
            </a:r>
            <a:endParaRPr lang="en-US" altLang="zh-CN" sz="2800" dirty="0" smtClean="0"/>
          </a:p>
          <a:p>
            <a:r>
              <a:rPr lang="en-US" altLang="zh-CN" sz="2800" dirty="0" smtClean="0"/>
              <a:t>x</a:t>
            </a:r>
            <a:r>
              <a:rPr lang="zh-CN" altLang="en-US" sz="2800" dirty="0" smtClean="0"/>
              <a:t>任意两数乘积的和为：</a:t>
            </a:r>
            <a:endParaRPr lang="en-US" altLang="zh-CN" sz="2800" dirty="0" smtClean="0"/>
          </a:p>
          <a:p>
            <a:r>
              <a:rPr lang="en-US" altLang="zh-CN" sz="2800" dirty="0" smtClean="0"/>
              <a:t>y</a:t>
            </a:r>
            <a:r>
              <a:rPr lang="zh-CN" altLang="en-US" sz="2800" dirty="0" smtClean="0"/>
              <a:t>任意两数乘积的和</a:t>
            </a:r>
            <a:r>
              <a:rPr lang="en-US" altLang="zh-CN" sz="2800" dirty="0" smtClean="0"/>
              <a:t>+ z</a:t>
            </a:r>
            <a:r>
              <a:rPr lang="zh-CN" altLang="en-US" sz="2800" dirty="0" smtClean="0"/>
              <a:t>任意两数乘积的和</a:t>
            </a:r>
            <a:r>
              <a:rPr lang="en-US" altLang="zh-CN" sz="2800" dirty="0" smtClean="0"/>
              <a:t>+y</a:t>
            </a:r>
            <a:r>
              <a:rPr lang="zh-CN" altLang="en-US" sz="2800" dirty="0" smtClean="0"/>
              <a:t>的和*</a:t>
            </a:r>
            <a:r>
              <a:rPr lang="en-US" altLang="zh-CN" sz="2800" dirty="0" smtClean="0"/>
              <a:t>z</a:t>
            </a:r>
            <a:r>
              <a:rPr lang="zh-CN" altLang="en-US" sz="2800" dirty="0" smtClean="0"/>
              <a:t>的和</a:t>
            </a:r>
            <a:endParaRPr lang="en-US" altLang="zh-CN" sz="2800" dirty="0" smtClean="0"/>
          </a:p>
          <a:p>
            <a:r>
              <a:rPr lang="zh-CN" altLang="en-US" sz="2800" dirty="0" smtClean="0"/>
              <a:t>然后直接维护即可。。。</a:t>
            </a:r>
            <a:endParaRPr lang="zh-CN" altLang="en-US" sz="2800" dirty="0"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p:txBody>
          <a:bodyPr/>
          <a:lstStyle/>
          <a:p>
            <a:r>
              <a:rPr lang="en-US" altLang="zh-CN" dirty="0" err="1"/>
              <a:t>Luogu</a:t>
            </a:r>
            <a:r>
              <a:rPr lang="zh-CN" altLang="en-US" dirty="0"/>
              <a:t>3586 [POI2015]Logistyka</a:t>
            </a:r>
            <a:endParaRPr lang="zh-CN" altLang="en-US" dirty="0"/>
          </a:p>
        </p:txBody>
      </p:sp>
      <p:sp>
        <p:nvSpPr>
          <p:cNvPr id="35843" name="内容占位符 2"/>
          <p:cNvSpPr>
            <a:spLocks noGrp="1" noChangeArrowheads="1"/>
          </p:cNvSpPr>
          <p:nvPr>
            <p:ph idx="1"/>
          </p:nvPr>
        </p:nvSpPr>
        <p:spPr/>
        <p:txBody>
          <a:bodyPr>
            <a:normAutofit/>
          </a:bodyPr>
          <a:lstStyle/>
          <a:p>
            <a:pPr eaLnBrk="1" hangingPunct="1"/>
            <a:r>
              <a:rPr lang="zh-CN" altLang="en-US" sz="2400" dirty="0" smtClean="0"/>
              <a:t>维护一个长度为n的序列，一开始都是0，支持以下两种操作：</a:t>
            </a:r>
            <a:endParaRPr lang="zh-CN" altLang="en-US" sz="2400" dirty="0" smtClean="0"/>
          </a:p>
          <a:p>
            <a:pPr eaLnBrk="1" hangingPunct="1"/>
            <a:r>
              <a:rPr lang="zh-CN" altLang="en-US" sz="2400" dirty="0" smtClean="0"/>
              <a:t>U k a 将序列中第k个数修改为a。</a:t>
            </a:r>
            <a:endParaRPr lang="zh-CN" altLang="en-US" sz="2400" dirty="0" smtClean="0"/>
          </a:p>
          <a:p>
            <a:pPr eaLnBrk="1" hangingPunct="1"/>
            <a:r>
              <a:rPr lang="zh-CN" altLang="en-US" sz="2400" dirty="0" smtClean="0"/>
              <a:t>Z c s 在这个序列上，每次选出c个正数，并将它们都减去1，询问能否进行s次操作。</a:t>
            </a:r>
            <a:endParaRPr lang="zh-CN" altLang="en-US" sz="2400" dirty="0" smtClean="0"/>
          </a:p>
          <a:p>
            <a:pPr eaLnBrk="1" hangingPunct="1"/>
            <a:r>
              <a:rPr lang="zh-CN" altLang="en-US" sz="2400" dirty="0" smtClean="0"/>
              <a:t>每次询问独立，即每次询问不会对序列进行修改。</a:t>
            </a:r>
            <a:endParaRPr lang="zh-CN" altLang="en-US" sz="2400" dirty="0" smtClean="0"/>
          </a:p>
          <a:p>
            <a:pPr eaLnBrk="1" hangingPunct="1"/>
            <a:endParaRPr lang="zh-CN" altLang="en-US" sz="2400" dirty="0" smtClean="0"/>
          </a:p>
          <a:p>
            <a:pPr eaLnBrk="1" hangingPunct="1"/>
            <a:r>
              <a:rPr lang="zh-CN" altLang="en-US" sz="2400" dirty="0" smtClean="0"/>
              <a:t>1&lt;=n,m&lt;=1000000</a:t>
            </a:r>
            <a:endParaRPr lang="zh-CN" altLang="en-US" sz="2400" dirty="0" smtClean="0"/>
          </a:p>
          <a:p>
            <a:pPr eaLnBrk="1" hangingPunct="1"/>
            <a:r>
              <a:rPr lang="zh-CN" altLang="en-US" sz="2400" dirty="0" smtClean="0"/>
              <a:t>1&lt;=k,c&lt;=n，0&lt;=a&lt;=10^9，1&lt;=s&lt;=10^9。</a:t>
            </a:r>
            <a:endParaRPr lang="zh-CN" altLang="en-US" sz="2400" dirty="0"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en-US" altLang="zh-CN" dirty="0"/>
              <a:t>Solution</a:t>
            </a:r>
            <a:endParaRPr lang="zh-CN" altLang="en-US" dirty="0" smtClean="0"/>
          </a:p>
        </p:txBody>
      </p:sp>
      <p:sp>
        <p:nvSpPr>
          <p:cNvPr id="36867" name="内容占位符 2"/>
          <p:cNvSpPr>
            <a:spLocks noGrp="1" noChangeArrowheads="1"/>
          </p:cNvSpPr>
          <p:nvPr>
            <p:ph idx="1"/>
          </p:nvPr>
        </p:nvSpPr>
        <p:spPr/>
        <p:txBody>
          <a:bodyPr>
            <a:normAutofit/>
          </a:bodyPr>
          <a:lstStyle/>
          <a:p>
            <a:pPr eaLnBrk="1" hangingPunct="1"/>
            <a:r>
              <a:rPr lang="zh-CN" altLang="en-US" sz="2800" dirty="0" smtClean="0"/>
              <a:t>对于每次询问：</a:t>
            </a:r>
            <a:endParaRPr lang="zh-CN" altLang="en-US" sz="2800" dirty="0" smtClean="0"/>
          </a:p>
          <a:p>
            <a:pPr eaLnBrk="1" hangingPunct="1"/>
            <a:r>
              <a:rPr lang="zh-CN" altLang="en-US" sz="2800" dirty="0" smtClean="0"/>
              <a:t>如果ai&gt;=s，则</a:t>
            </a:r>
            <a:r>
              <a:rPr lang="en-US" altLang="zh-CN" sz="2800" dirty="0" err="1" smtClean="0"/>
              <a:t>ai</a:t>
            </a:r>
            <a:r>
              <a:rPr lang="zh-CN" altLang="en-US" sz="2800" dirty="0" smtClean="0"/>
              <a:t>可以每</a:t>
            </a:r>
            <a:r>
              <a:rPr lang="en-US" altLang="zh-CN" sz="2800" dirty="0" smtClean="0"/>
              <a:t>s</a:t>
            </a:r>
            <a:r>
              <a:rPr lang="zh-CN" altLang="en-US" sz="2800" dirty="0" smtClean="0"/>
              <a:t>次操作都被选中</a:t>
            </a:r>
            <a:endParaRPr lang="zh-CN" altLang="en-US" sz="2800" dirty="0" smtClean="0"/>
          </a:p>
          <a:p>
            <a:pPr eaLnBrk="1" hangingPunct="1"/>
            <a:r>
              <a:rPr lang="zh-CN" altLang="en-US" sz="2800" dirty="0" smtClean="0"/>
              <a:t>如果ai&lt;s，则</a:t>
            </a:r>
            <a:r>
              <a:rPr lang="en-US" altLang="zh-CN" sz="2800" dirty="0" err="1" smtClean="0"/>
              <a:t>ai</a:t>
            </a:r>
            <a:r>
              <a:rPr lang="zh-CN" altLang="en-US" sz="2800" dirty="0" smtClean="0"/>
              <a:t>可以被</a:t>
            </a:r>
            <a:r>
              <a:rPr lang="en-US" altLang="zh-CN" sz="2800" dirty="0" err="1" smtClean="0"/>
              <a:t>ai</a:t>
            </a:r>
            <a:r>
              <a:rPr lang="zh-CN" altLang="en-US" sz="2800" dirty="0" smtClean="0"/>
              <a:t>次操作选中</a:t>
            </a:r>
            <a:endParaRPr lang="zh-CN" altLang="en-US" sz="2800" dirty="0" smtClean="0"/>
          </a:p>
          <a:p>
            <a:pPr eaLnBrk="1" hangingPunct="1"/>
            <a:r>
              <a:rPr lang="zh-CN" altLang="en-US" sz="2800" dirty="0" smtClean="0"/>
              <a:t>设数列中大于等于s的数有k个，小于s的数的和为sum。</a:t>
            </a:r>
            <a:endParaRPr lang="zh-CN" altLang="en-US" sz="2800" dirty="0" smtClean="0"/>
          </a:p>
          <a:p>
            <a:pPr eaLnBrk="1" hangingPunct="1"/>
            <a:r>
              <a:rPr lang="zh-CN" altLang="en-US" sz="2800" dirty="0" smtClean="0"/>
              <a:t>则只需要判断</a:t>
            </a:r>
            <a:r>
              <a:rPr lang="en-US" altLang="zh-CN" sz="2800" dirty="0" smtClean="0"/>
              <a:t>sum&gt;=(c-k)*s</a:t>
            </a:r>
            <a:r>
              <a:rPr lang="zh-CN" altLang="en-US" sz="2800" dirty="0" smtClean="0"/>
              <a:t>即可</a:t>
            </a:r>
            <a:endParaRPr lang="zh-CN" altLang="en-US" sz="2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“树堆”“</a:t>
            </a:r>
            <a:r>
              <a:rPr lang="en-US" altLang="zh-CN" sz="2800" dirty="0" smtClean="0"/>
              <a:t>Tree + Heap</a:t>
            </a:r>
            <a:r>
              <a:rPr lang="zh-CN" altLang="en-US" sz="2800" dirty="0" smtClean="0"/>
              <a:t>”</a:t>
            </a:r>
            <a:endParaRPr lang="en-US" altLang="zh-CN" sz="2800" dirty="0" smtClean="0"/>
          </a:p>
          <a:p>
            <a:r>
              <a:rPr lang="zh-CN" altLang="en-US" sz="2800" dirty="0"/>
              <a:t>性</a:t>
            </a:r>
            <a:r>
              <a:rPr lang="zh-CN" altLang="en-US" sz="2800" dirty="0" smtClean="0"/>
              <a:t>质：每个点随机分配一个权值，使</a:t>
            </a:r>
            <a:r>
              <a:rPr lang="en-US" altLang="zh-CN" sz="2800" dirty="0" err="1" smtClean="0"/>
              <a:t>treap</a:t>
            </a:r>
            <a:r>
              <a:rPr lang="zh-CN" altLang="en-US" sz="2800" dirty="0" smtClean="0"/>
              <a:t>同时满足堆性质和二叉搜索树性质</a:t>
            </a:r>
            <a:endParaRPr lang="en-US" altLang="zh-CN" sz="2800" dirty="0" smtClean="0"/>
          </a:p>
          <a:p>
            <a:r>
              <a:rPr lang="zh-CN" altLang="en-US" sz="2800" dirty="0"/>
              <a:t>复杂</a:t>
            </a:r>
            <a:r>
              <a:rPr lang="zh-CN" altLang="en-US" sz="2800" dirty="0" smtClean="0"/>
              <a:t>度：期望</a:t>
            </a:r>
            <a:r>
              <a:rPr lang="en-US" altLang="zh-CN" sz="2800" dirty="0" smtClean="0"/>
              <a:t>O( </a:t>
            </a:r>
            <a:r>
              <a:rPr lang="en-US" altLang="zh-CN" sz="2800" dirty="0" err="1" smtClean="0"/>
              <a:t>logn</a:t>
            </a:r>
            <a:r>
              <a:rPr lang="en-US" altLang="zh-CN" sz="2800" dirty="0" smtClean="0"/>
              <a:t> )</a:t>
            </a:r>
            <a:endParaRPr lang="zh-CN" altLang="en-US" sz="28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en-US" altLang="zh-CN" dirty="0"/>
              <a:t>Proof</a:t>
            </a:r>
            <a:endParaRPr lang="zh-CN" altLang="en-US" dirty="0" smtClean="0"/>
          </a:p>
        </p:txBody>
      </p:sp>
      <p:sp>
        <p:nvSpPr>
          <p:cNvPr id="37891" name="内容占位符 2"/>
          <p:cNvSpPr>
            <a:spLocks noGrp="1" noChangeArrowheads="1"/>
          </p:cNvSpPr>
          <p:nvPr>
            <p:ph idx="1"/>
          </p:nvPr>
        </p:nvSpPr>
        <p:spPr/>
        <p:txBody>
          <a:bodyPr/>
          <a:lstStyle/>
          <a:p>
            <a:pPr eaLnBrk="1" hangingPunct="1"/>
            <a:r>
              <a:rPr lang="zh-CN" altLang="en-US" sz="2800" dirty="0" smtClean="0"/>
              <a:t>若</a:t>
            </a:r>
            <a:r>
              <a:rPr lang="en-US" altLang="zh-CN" sz="2800" dirty="0" smtClean="0"/>
              <a:t>sum</a:t>
            </a:r>
            <a:r>
              <a:rPr lang="zh-CN" altLang="en-US" sz="2800" dirty="0" smtClean="0"/>
              <a:t>&lt;(c-k)*s</a:t>
            </a:r>
            <a:endParaRPr lang="zh-CN" altLang="en-US" sz="2800" dirty="0" smtClean="0"/>
          </a:p>
          <a:p>
            <a:pPr eaLnBrk="1" hangingPunct="1"/>
            <a:r>
              <a:rPr lang="zh-CN" altLang="en-US" sz="2800" dirty="0" smtClean="0"/>
              <a:t>则肯定不能，因为既然和都不够，所以根本不够取</a:t>
            </a:r>
            <a:endParaRPr lang="zh-CN" altLang="en-US" sz="2800" dirty="0" smtClean="0"/>
          </a:p>
          <a:p>
            <a:pPr eaLnBrk="1" hangingPunct="1"/>
            <a:endParaRPr lang="zh-CN" altLang="en-US" dirty="0"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p:txBody>
          <a:bodyPr/>
          <a:lstStyle/>
          <a:p>
            <a:r>
              <a:rPr lang="en-US" altLang="zh-CN" dirty="0"/>
              <a:t>Proof</a:t>
            </a:r>
            <a:endParaRPr lang="zh-CN" altLang="en-US" dirty="0" smtClean="0"/>
          </a:p>
        </p:txBody>
      </p:sp>
      <p:sp>
        <p:nvSpPr>
          <p:cNvPr id="38915" name="内容占位符 2"/>
          <p:cNvSpPr>
            <a:spLocks noGrp="1" noChangeArrowheads="1"/>
          </p:cNvSpPr>
          <p:nvPr>
            <p:ph idx="1"/>
          </p:nvPr>
        </p:nvSpPr>
        <p:spPr/>
        <p:txBody>
          <a:bodyPr>
            <a:normAutofit/>
          </a:bodyPr>
          <a:lstStyle/>
          <a:p>
            <a:pPr eaLnBrk="1" hangingPunct="1"/>
            <a:r>
              <a:rPr lang="zh-CN" altLang="en-US" sz="2800" dirty="0" smtClean="0">
                <a:sym typeface="宋体" panose="02010600030101010101" pitchFamily="2" charset="-122"/>
              </a:rPr>
              <a:t>若</a:t>
            </a:r>
            <a:r>
              <a:rPr lang="en-US" altLang="zh-CN" sz="2800" dirty="0" smtClean="0">
                <a:sym typeface="宋体" panose="02010600030101010101" pitchFamily="2" charset="-122"/>
              </a:rPr>
              <a:t>sum&gt;=</a:t>
            </a:r>
            <a:r>
              <a:rPr lang="zh-CN" altLang="en-US" sz="2800" dirty="0" smtClean="0">
                <a:sym typeface="宋体" panose="02010600030101010101" pitchFamily="2" charset="-122"/>
              </a:rPr>
              <a:t>(c-k)*s</a:t>
            </a:r>
            <a:endParaRPr lang="zh-CN" altLang="en-US" sz="2800" dirty="0" smtClean="0">
              <a:sym typeface="宋体" panose="02010600030101010101" pitchFamily="2" charset="-122"/>
            </a:endParaRPr>
          </a:p>
          <a:p>
            <a:pPr eaLnBrk="1" hangingPunct="1"/>
            <a:r>
              <a:rPr lang="zh-CN" altLang="en-US" sz="2800" dirty="0" smtClean="0">
                <a:sym typeface="宋体" panose="02010600030101010101" pitchFamily="2" charset="-122"/>
              </a:rPr>
              <a:t>由于每个数都小于</a:t>
            </a:r>
            <a:r>
              <a:rPr lang="en-US" altLang="zh-CN" sz="2800" dirty="0" smtClean="0">
                <a:sym typeface="宋体" panose="02010600030101010101" pitchFamily="2" charset="-122"/>
              </a:rPr>
              <a:t>s</a:t>
            </a:r>
            <a:r>
              <a:rPr lang="zh-CN" altLang="en-US" sz="2800" dirty="0" smtClean="0">
                <a:sym typeface="宋体" panose="02010600030101010101" pitchFamily="2" charset="-122"/>
              </a:rPr>
              <a:t>，所以有不少于</a:t>
            </a:r>
            <a:r>
              <a:rPr lang="en-US" altLang="zh-CN" sz="2800" dirty="0" smtClean="0">
                <a:sym typeface="宋体" panose="02010600030101010101" pitchFamily="2" charset="-122"/>
              </a:rPr>
              <a:t>c-k</a:t>
            </a:r>
            <a:r>
              <a:rPr lang="zh-CN" altLang="en-US" sz="2800" dirty="0" smtClean="0">
                <a:sym typeface="宋体" panose="02010600030101010101" pitchFamily="2" charset="-122"/>
              </a:rPr>
              <a:t>个数</a:t>
            </a:r>
            <a:endParaRPr lang="zh-CN" altLang="en-US" sz="2800" dirty="0" smtClean="0">
              <a:sym typeface="宋体" panose="02010600030101010101" pitchFamily="2" charset="-122"/>
            </a:endParaRPr>
          </a:p>
          <a:p>
            <a:pPr eaLnBrk="1" hangingPunct="1"/>
            <a:r>
              <a:rPr lang="zh-CN" altLang="en-US" sz="2800" dirty="0" smtClean="0"/>
              <a:t>每次从最大的数开始取，一定存在解</a:t>
            </a:r>
            <a:endParaRPr lang="zh-CN" altLang="en-US" sz="2800" dirty="0"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发现需要维护小于</a:t>
            </a:r>
            <a:r>
              <a:rPr lang="en-US" altLang="zh-CN" sz="2800" dirty="0" smtClean="0"/>
              <a:t>x</a:t>
            </a:r>
            <a:r>
              <a:rPr lang="zh-CN" altLang="en-US" sz="2800" dirty="0" smtClean="0"/>
              <a:t>的数的个数，小于</a:t>
            </a:r>
            <a:r>
              <a:rPr lang="en-US" altLang="zh-CN" sz="2800" dirty="0" smtClean="0"/>
              <a:t>x</a:t>
            </a:r>
            <a:r>
              <a:rPr lang="zh-CN" altLang="en-US" sz="2800" dirty="0" smtClean="0"/>
              <a:t>的数的权值和</a:t>
            </a:r>
            <a:endParaRPr lang="en-US" altLang="zh-CN" sz="2800" dirty="0" smtClean="0"/>
          </a:p>
          <a:p>
            <a:r>
              <a:rPr lang="zh-CN" altLang="en-US" sz="2800" dirty="0" smtClean="0"/>
              <a:t>于是我们用平衡树维护这个序列里面的所有值即可</a:t>
            </a:r>
            <a:endParaRPr lang="zh-CN" altLang="en-US"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“李超线段树”</a:t>
            </a:r>
            <a:endParaRPr lang="zh-CN" altLang="en-US" dirty="0"/>
          </a:p>
        </p:txBody>
      </p:sp>
      <p:sp>
        <p:nvSpPr>
          <p:cNvPr id="3" name="内容占位符 2"/>
          <p:cNvSpPr>
            <a:spLocks noGrp="1"/>
          </p:cNvSpPr>
          <p:nvPr>
            <p:ph idx="1"/>
          </p:nvPr>
        </p:nvSpPr>
        <p:spPr/>
        <p:txBody>
          <a:bodyPr>
            <a:normAutofit/>
          </a:bodyPr>
          <a:lstStyle/>
          <a:p>
            <a:r>
              <a:rPr lang="en-US" altLang="zh-CN" sz="2800" dirty="0"/>
              <a:t>Luogu4069 [SDOI2016]</a:t>
            </a:r>
            <a:r>
              <a:rPr lang="zh-CN" altLang="en-US" sz="2800" dirty="0" smtClean="0"/>
              <a:t>游戏</a:t>
            </a:r>
            <a:endParaRPr lang="en-US" altLang="zh-CN" sz="2800" dirty="0" smtClean="0"/>
          </a:p>
          <a:p>
            <a:r>
              <a:rPr lang="en-US" altLang="zh-CN" sz="2800" dirty="0" smtClean="0"/>
              <a:t>Luogu4097 </a:t>
            </a:r>
            <a:r>
              <a:rPr lang="en-US" altLang="zh-CN" sz="2800" dirty="0"/>
              <a:t>[HEOI2013]Segment</a:t>
            </a:r>
            <a:endParaRPr lang="en-US" altLang="zh-CN" sz="2800" dirty="0"/>
          </a:p>
          <a:p>
            <a:r>
              <a:rPr lang="zh-CN" altLang="en-US" sz="2800" dirty="0" smtClean="0"/>
              <a:t>区间对一个等差数列取</a:t>
            </a:r>
            <a:r>
              <a:rPr lang="en-US" altLang="zh-CN" sz="2800" dirty="0" smtClean="0"/>
              <a:t>max</a:t>
            </a:r>
            <a:r>
              <a:rPr lang="zh-CN" altLang="en-US" sz="2800" dirty="0" smtClean="0"/>
              <a:t>，查询单点的值</a:t>
            </a:r>
            <a:endParaRPr lang="zh-CN" altLang="en-US" sz="28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sz="2800" dirty="0"/>
              <a:t>写</a:t>
            </a:r>
            <a:r>
              <a:rPr lang="zh-CN" altLang="en-US" sz="2800" dirty="0" smtClean="0"/>
              <a:t>个线段树</a:t>
            </a:r>
            <a:endParaRPr lang="en-US" altLang="zh-CN" sz="2800" dirty="0" smtClean="0"/>
          </a:p>
          <a:p>
            <a:r>
              <a:rPr lang="zh-CN" altLang="en-US" sz="2800" dirty="0" smtClean="0"/>
              <a:t>每个节点维护一个永久化的标记，标记存的是一个等差数列，表示这个节点对这个等差数列取了</a:t>
            </a:r>
            <a:r>
              <a:rPr lang="en-US" altLang="zh-CN" sz="2800" dirty="0" smtClean="0"/>
              <a:t>max</a:t>
            </a:r>
            <a:endParaRPr lang="en-US" altLang="zh-CN" sz="2800" dirty="0" smtClean="0"/>
          </a:p>
          <a:p>
            <a:endParaRPr lang="zh-CN" altLang="en-US" dirty="0"/>
          </a:p>
        </p:txBody>
      </p:sp>
      <p:pic>
        <p:nvPicPr>
          <p:cNvPr id="4" name="图片 3"/>
          <p:cNvPicPr>
            <a:picLocks noChangeAspect="1"/>
          </p:cNvPicPr>
          <p:nvPr/>
        </p:nvPicPr>
        <p:blipFill>
          <a:blip r:embed="rId1" cstate="print"/>
          <a:stretch>
            <a:fillRect/>
          </a:stretch>
        </p:blipFill>
        <p:spPr>
          <a:xfrm>
            <a:off x="755576" y="3501008"/>
            <a:ext cx="1785938" cy="248602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lstStyle/>
          <a:p>
            <a:r>
              <a:rPr lang="zh-CN" altLang="en-US" sz="2800" dirty="0" smtClean="0"/>
              <a:t>如果这个节点被打上了一个新标记</a:t>
            </a:r>
            <a:endParaRPr lang="en-US" altLang="zh-CN" sz="2800" dirty="0" smtClean="0"/>
          </a:p>
          <a:p>
            <a:endParaRPr lang="zh-CN" altLang="en-US" dirty="0"/>
          </a:p>
        </p:txBody>
      </p:sp>
      <p:pic>
        <p:nvPicPr>
          <p:cNvPr id="4" name="图片 3"/>
          <p:cNvPicPr>
            <a:picLocks noChangeAspect="1"/>
          </p:cNvPicPr>
          <p:nvPr/>
        </p:nvPicPr>
        <p:blipFill>
          <a:blip r:embed="rId1" cstate="print"/>
          <a:stretch>
            <a:fillRect/>
          </a:stretch>
        </p:blipFill>
        <p:spPr>
          <a:xfrm>
            <a:off x="824620" y="2540215"/>
            <a:ext cx="1785938" cy="2486025"/>
          </a:xfrm>
          <a:prstGeom prst="rect">
            <a:avLst/>
          </a:prstGeom>
        </p:spPr>
      </p:pic>
      <p:pic>
        <p:nvPicPr>
          <p:cNvPr id="5" name="图片 4"/>
          <p:cNvPicPr>
            <a:picLocks noChangeAspect="1"/>
          </p:cNvPicPr>
          <p:nvPr/>
        </p:nvPicPr>
        <p:blipFill>
          <a:blip r:embed="rId2" cstate="print"/>
          <a:stretch>
            <a:fillRect/>
          </a:stretch>
        </p:blipFill>
        <p:spPr>
          <a:xfrm>
            <a:off x="3332753" y="2644989"/>
            <a:ext cx="1835944" cy="238125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我们可以选择把一边的标记下放</a:t>
            </a:r>
            <a:endParaRPr lang="zh-CN" altLang="en-US" sz="2800" dirty="0"/>
          </a:p>
        </p:txBody>
      </p:sp>
      <p:pic>
        <p:nvPicPr>
          <p:cNvPr id="4" name="图片 3"/>
          <p:cNvPicPr>
            <a:picLocks noChangeAspect="1"/>
          </p:cNvPicPr>
          <p:nvPr/>
        </p:nvPicPr>
        <p:blipFill>
          <a:blip r:embed="rId1" cstate="print"/>
          <a:stretch>
            <a:fillRect/>
          </a:stretch>
        </p:blipFill>
        <p:spPr>
          <a:xfrm>
            <a:off x="836687" y="2430805"/>
            <a:ext cx="1835944" cy="2381250"/>
          </a:xfrm>
          <a:prstGeom prst="rect">
            <a:avLst/>
          </a:prstGeom>
        </p:spPr>
      </p:pic>
      <p:pic>
        <p:nvPicPr>
          <p:cNvPr id="5" name="图片 4"/>
          <p:cNvPicPr>
            <a:picLocks noChangeAspect="1"/>
          </p:cNvPicPr>
          <p:nvPr/>
        </p:nvPicPr>
        <p:blipFill>
          <a:blip r:embed="rId2" cstate="print"/>
          <a:stretch>
            <a:fillRect/>
          </a:stretch>
        </p:blipFill>
        <p:spPr>
          <a:xfrm>
            <a:off x="2880668" y="2452300"/>
            <a:ext cx="1600200" cy="3333750"/>
          </a:xfrm>
          <a:prstGeom prst="rect">
            <a:avLst/>
          </a:prstGeom>
        </p:spPr>
      </p:pic>
      <p:pic>
        <p:nvPicPr>
          <p:cNvPr id="6" name="图片 5"/>
          <p:cNvPicPr>
            <a:picLocks noChangeAspect="1"/>
          </p:cNvPicPr>
          <p:nvPr/>
        </p:nvPicPr>
        <p:blipFill>
          <a:blip r:embed="rId3" cstate="print"/>
          <a:stretch>
            <a:fillRect/>
          </a:stretch>
        </p:blipFill>
        <p:spPr>
          <a:xfrm>
            <a:off x="4688906" y="2419605"/>
            <a:ext cx="1550194" cy="348615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Solution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那我们肯定考虑</a:t>
            </a:r>
            <a:r>
              <a:rPr lang="en-US" altLang="zh-CN" sz="2800" dirty="0" smtClean="0"/>
              <a:t>pushdown</a:t>
            </a:r>
            <a:r>
              <a:rPr lang="zh-CN" altLang="en-US" sz="2800" dirty="0" smtClean="0"/>
              <a:t>小的那一段</a:t>
            </a:r>
            <a:endParaRPr lang="en-US" altLang="zh-CN" sz="2800" dirty="0" smtClean="0"/>
          </a:p>
          <a:p>
            <a:r>
              <a:rPr lang="zh-CN" altLang="en-US" sz="2800" dirty="0" smtClean="0"/>
              <a:t>可以发现每次</a:t>
            </a:r>
            <a:r>
              <a:rPr lang="en-US" altLang="zh-CN" sz="2800" dirty="0" smtClean="0"/>
              <a:t>pushdown</a:t>
            </a:r>
            <a:r>
              <a:rPr lang="zh-CN" altLang="en-US" sz="2800" dirty="0" smtClean="0"/>
              <a:t>的时候标记长度会</a:t>
            </a:r>
            <a:r>
              <a:rPr lang="en-US" altLang="zh-CN" sz="2800" dirty="0" smtClean="0"/>
              <a:t>/2</a:t>
            </a:r>
            <a:endParaRPr lang="en-US" altLang="zh-CN" sz="2800" dirty="0" smtClean="0"/>
          </a:p>
          <a:p>
            <a:r>
              <a:rPr lang="zh-CN" altLang="en-US" sz="2800" dirty="0" smtClean="0"/>
              <a:t>每次</a:t>
            </a:r>
            <a:r>
              <a:rPr lang="en-US" altLang="zh-CN" sz="2800" dirty="0" smtClean="0"/>
              <a:t>pushdown</a:t>
            </a:r>
            <a:r>
              <a:rPr lang="zh-CN" altLang="en-US" sz="2800" dirty="0" smtClean="0"/>
              <a:t>的复杂度是</a:t>
            </a:r>
            <a:r>
              <a:rPr lang="en-US" altLang="zh-CN" sz="2800" dirty="0" smtClean="0"/>
              <a:t>O( </a:t>
            </a:r>
            <a:r>
              <a:rPr lang="en-US" altLang="zh-CN" sz="2800" dirty="0" err="1" smtClean="0"/>
              <a:t>logn</a:t>
            </a:r>
            <a:r>
              <a:rPr lang="en-US" altLang="zh-CN" sz="2800" dirty="0" smtClean="0"/>
              <a:t> )</a:t>
            </a:r>
            <a:r>
              <a:rPr lang="zh-CN" altLang="en-US" sz="2800" dirty="0" smtClean="0"/>
              <a:t>，每个标记会</a:t>
            </a:r>
            <a:r>
              <a:rPr lang="en-US" altLang="zh-CN" sz="2800" dirty="0" smtClean="0"/>
              <a:t>pushdown O( </a:t>
            </a:r>
            <a:r>
              <a:rPr lang="en-US" altLang="zh-CN" sz="2800" dirty="0" err="1" smtClean="0"/>
              <a:t>logn</a:t>
            </a:r>
            <a:r>
              <a:rPr lang="en-US" altLang="zh-CN" sz="2800" dirty="0" smtClean="0"/>
              <a:t> )</a:t>
            </a:r>
            <a:r>
              <a:rPr lang="zh-CN" altLang="en-US" sz="2800" dirty="0" smtClean="0"/>
              <a:t>次</a:t>
            </a:r>
            <a:endParaRPr lang="en-US" altLang="zh-CN" sz="2800" dirty="0" smtClean="0"/>
          </a:p>
          <a:p>
            <a:r>
              <a:rPr lang="zh-CN" altLang="en-US" sz="2800" dirty="0" smtClean="0"/>
              <a:t>所以复杂度为</a:t>
            </a:r>
            <a:r>
              <a:rPr lang="en-US" altLang="zh-CN" sz="2800" dirty="0" smtClean="0"/>
              <a:t>O( mlog^2n )</a:t>
            </a:r>
            <a:endParaRPr lang="zh-CN" altLang="en-US" sz="28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2.</a:t>
            </a:r>
            <a:r>
              <a:rPr lang="zh-CN" altLang="en-US" dirty="0" smtClean="0"/>
              <a:t>偏序维护（扫描线</a:t>
            </a:r>
            <a:r>
              <a:rPr lang="en-US" altLang="zh-CN" dirty="0" smtClean="0"/>
              <a:t>&amp;</a:t>
            </a:r>
            <a:r>
              <a:rPr lang="zh-CN" altLang="en-US" dirty="0" smtClean="0"/>
              <a:t>树套树）</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treap</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设每个节点的关键字是</a:t>
            </a:r>
            <a:r>
              <a:rPr lang="en-US" altLang="zh-CN" sz="2800" dirty="0" smtClean="0"/>
              <a:t>key</a:t>
            </a:r>
            <a:r>
              <a:rPr lang="zh-CN" altLang="en-US" sz="2800" dirty="0" smtClean="0"/>
              <a:t>，随机权值是</a:t>
            </a:r>
            <a:r>
              <a:rPr lang="en-US" altLang="zh-CN" sz="2800" dirty="0" smtClean="0"/>
              <a:t>rand</a:t>
            </a:r>
            <a:endParaRPr lang="en-US" altLang="zh-CN" sz="2800" dirty="0"/>
          </a:p>
          <a:p>
            <a:endParaRPr lang="en-US" altLang="zh-CN" sz="2800" dirty="0" smtClean="0"/>
          </a:p>
          <a:p>
            <a:r>
              <a:rPr lang="en-US" altLang="zh-CN" sz="2800" dirty="0"/>
              <a:t>1.</a:t>
            </a:r>
            <a:r>
              <a:rPr lang="zh-CN" altLang="en-US" sz="2800" dirty="0"/>
              <a:t>如果</a:t>
            </a:r>
            <a:r>
              <a:rPr lang="en-US" altLang="zh-CN" sz="2800" dirty="0"/>
              <a:t>v</a:t>
            </a:r>
            <a:r>
              <a:rPr lang="zh-CN" altLang="en-US" sz="2800" dirty="0"/>
              <a:t>是</a:t>
            </a:r>
            <a:r>
              <a:rPr lang="en-US" altLang="zh-CN" sz="2800" dirty="0"/>
              <a:t>u</a:t>
            </a:r>
            <a:r>
              <a:rPr lang="zh-CN" altLang="en-US" sz="2800" dirty="0"/>
              <a:t>的</a:t>
            </a:r>
            <a:r>
              <a:rPr lang="zh-CN" altLang="en-US" sz="2800" dirty="0" smtClean="0"/>
              <a:t>左儿子</a:t>
            </a:r>
            <a:r>
              <a:rPr lang="zh-CN" altLang="en-US" sz="2800" dirty="0"/>
              <a:t>，则</a:t>
            </a:r>
            <a:r>
              <a:rPr lang="en-US" altLang="zh-CN" sz="2800" dirty="0"/>
              <a:t>key[v] &lt; key[u</a:t>
            </a:r>
            <a:r>
              <a:rPr lang="en-US" altLang="zh-CN" sz="2800" dirty="0" smtClean="0"/>
              <a:t>]</a:t>
            </a:r>
            <a:br>
              <a:rPr lang="en-US" altLang="zh-CN" sz="2800" dirty="0" smtClean="0"/>
            </a:br>
            <a:r>
              <a:rPr lang="en-US" altLang="zh-CN" sz="2800" dirty="0"/>
              <a:t>2.</a:t>
            </a:r>
            <a:r>
              <a:rPr lang="zh-CN" altLang="en-US" sz="2800" dirty="0"/>
              <a:t>如果</a:t>
            </a:r>
            <a:r>
              <a:rPr lang="en-US" altLang="zh-CN" sz="2800" dirty="0"/>
              <a:t>v</a:t>
            </a:r>
            <a:r>
              <a:rPr lang="zh-CN" altLang="en-US" sz="2800" dirty="0"/>
              <a:t>是</a:t>
            </a:r>
            <a:r>
              <a:rPr lang="en-US" altLang="zh-CN" sz="2800" dirty="0"/>
              <a:t>u</a:t>
            </a:r>
            <a:r>
              <a:rPr lang="zh-CN" altLang="en-US" sz="2800" dirty="0"/>
              <a:t>的</a:t>
            </a:r>
            <a:r>
              <a:rPr lang="zh-CN" altLang="en-US" sz="2800" dirty="0" smtClean="0"/>
              <a:t>右儿子</a:t>
            </a:r>
            <a:r>
              <a:rPr lang="zh-CN" altLang="en-US" sz="2800" dirty="0"/>
              <a:t>，则</a:t>
            </a:r>
            <a:r>
              <a:rPr lang="en-US" altLang="zh-CN" sz="2800" dirty="0"/>
              <a:t>key[v] &gt; key[u</a:t>
            </a:r>
            <a:r>
              <a:rPr lang="en-US" altLang="zh-CN" sz="2800" dirty="0" smtClean="0"/>
              <a:t>]</a:t>
            </a:r>
            <a:br>
              <a:rPr lang="en-US" altLang="zh-CN" sz="2800" dirty="0" smtClean="0"/>
            </a:br>
            <a:r>
              <a:rPr lang="en-US" altLang="zh-CN" sz="2800" dirty="0"/>
              <a:t>3.</a:t>
            </a:r>
            <a:r>
              <a:rPr lang="zh-CN" altLang="en-US" sz="2800" dirty="0"/>
              <a:t>如果</a:t>
            </a:r>
            <a:r>
              <a:rPr lang="en-US" altLang="zh-CN" sz="2800" dirty="0"/>
              <a:t>v</a:t>
            </a:r>
            <a:r>
              <a:rPr lang="zh-CN" altLang="en-US" sz="2800" dirty="0"/>
              <a:t>是</a:t>
            </a:r>
            <a:r>
              <a:rPr lang="en-US" altLang="zh-CN" sz="2800" dirty="0"/>
              <a:t>u</a:t>
            </a:r>
            <a:r>
              <a:rPr lang="zh-CN" altLang="en-US" sz="2800" dirty="0" smtClean="0"/>
              <a:t>的子节点，</a:t>
            </a:r>
            <a:r>
              <a:rPr lang="zh-CN" altLang="en-US" sz="2800" dirty="0"/>
              <a:t>则</a:t>
            </a:r>
            <a:r>
              <a:rPr lang="en-US" altLang="zh-CN" sz="2800" dirty="0"/>
              <a:t>rand[u] &gt; </a:t>
            </a:r>
            <a:r>
              <a:rPr lang="en-US" altLang="zh-CN" sz="2800" dirty="0" smtClean="0"/>
              <a:t>rand[v]</a:t>
            </a:r>
            <a:endParaRPr lang="zh-CN" altLang="en-US" sz="28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偏序维护</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即每次对满足多维的一个限制的所有数进行操作</a:t>
            </a:r>
            <a:endParaRPr lang="en-US" altLang="zh-CN" sz="2800" dirty="0"/>
          </a:p>
          <a:p>
            <a:r>
              <a:rPr lang="zh-CN" altLang="en-US" sz="2800" dirty="0" smtClean="0"/>
              <a:t>多维的限制：每个点</a:t>
            </a:r>
            <a:r>
              <a:rPr lang="en-US" altLang="zh-CN" sz="2800" dirty="0" err="1" smtClean="0"/>
              <a:t>i</a:t>
            </a:r>
            <a:r>
              <a:rPr lang="zh-CN" altLang="en-US" sz="2800" dirty="0" smtClean="0"/>
              <a:t>有</a:t>
            </a:r>
            <a:r>
              <a:rPr lang="en-US" altLang="zh-CN" sz="2800" dirty="0" err="1" smtClean="0"/>
              <a:t>ai,bi,ci</a:t>
            </a:r>
            <a:r>
              <a:rPr lang="en-US" altLang="zh-CN" sz="2800" dirty="0" smtClean="0"/>
              <a:t>…</a:t>
            </a:r>
            <a:r>
              <a:rPr lang="zh-CN" altLang="en-US" sz="2800" dirty="0" smtClean="0"/>
              <a:t>等不同的</a:t>
            </a:r>
            <a:r>
              <a:rPr lang="zh-CN" altLang="en-US" sz="2800" dirty="0"/>
              <a:t>属性</a:t>
            </a:r>
            <a:endParaRPr lang="en-US" altLang="zh-CN" sz="2800" dirty="0" smtClean="0"/>
          </a:p>
          <a:p>
            <a:r>
              <a:rPr lang="zh-CN" altLang="en-US" sz="2800" dirty="0" smtClean="0"/>
              <a:t>每次对</a:t>
            </a:r>
            <a:r>
              <a:rPr lang="en-US" altLang="zh-CN" sz="2800" dirty="0" smtClean="0"/>
              <a:t>l1&lt;=</a:t>
            </a:r>
            <a:r>
              <a:rPr lang="en-US" altLang="zh-CN" sz="2800" dirty="0" err="1" smtClean="0"/>
              <a:t>ai</a:t>
            </a:r>
            <a:r>
              <a:rPr lang="en-US" altLang="zh-CN" sz="2800" dirty="0" smtClean="0"/>
              <a:t>&lt;=r1,l2&lt;=bi&lt;=r2…</a:t>
            </a:r>
            <a:r>
              <a:rPr lang="zh-CN" altLang="en-US" sz="2800" dirty="0" smtClean="0"/>
              <a:t>的</a:t>
            </a:r>
            <a:r>
              <a:rPr lang="en-US" altLang="zh-CN" sz="2800" dirty="0" err="1" smtClean="0"/>
              <a:t>i</a:t>
            </a:r>
            <a:r>
              <a:rPr lang="zh-CN" altLang="en-US" sz="2800" dirty="0" smtClean="0"/>
              <a:t>进行一次修改操作</a:t>
            </a:r>
            <a:endParaRPr lang="en-US" altLang="zh-CN" sz="2800"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如何维护？</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1.Range Tree</a:t>
            </a:r>
            <a:endParaRPr lang="en-US" altLang="zh-CN" sz="2800" dirty="0" smtClean="0"/>
          </a:p>
          <a:p>
            <a:r>
              <a:rPr lang="en-US" altLang="zh-CN" sz="2800" dirty="0" smtClean="0"/>
              <a:t>2.K-D Tree</a:t>
            </a:r>
            <a:endParaRPr lang="en-US" altLang="zh-CN" sz="2800" dirty="0" smtClean="0"/>
          </a:p>
          <a:p>
            <a:r>
              <a:rPr lang="en-US" altLang="zh-CN" sz="2800" dirty="0" smtClean="0"/>
              <a:t>3.Quad Tree</a:t>
            </a:r>
            <a:r>
              <a:rPr lang="zh-CN" altLang="en-US" sz="2800" dirty="0"/>
              <a:t> </a:t>
            </a:r>
            <a:r>
              <a:rPr lang="en-US" altLang="zh-CN" sz="2800" dirty="0" smtClean="0"/>
              <a:t>, Octree</a:t>
            </a:r>
            <a:endParaRPr lang="en-US" altLang="zh-CN" sz="2800" dirty="0" smtClean="0"/>
          </a:p>
          <a:p>
            <a:r>
              <a:rPr lang="en-US" altLang="zh-CN" sz="2800" dirty="0" smtClean="0"/>
              <a:t>4.R-Tree</a:t>
            </a:r>
            <a:endParaRPr lang="zh-CN" altLang="en-US" sz="28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Range Tree</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其实就是狭义上的树套树</a:t>
            </a:r>
            <a:endParaRPr lang="zh-CN" altLang="en-US" sz="28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能在</a:t>
            </a:r>
            <a:r>
              <a:rPr lang="en-US" altLang="zh-CN" sz="2800" dirty="0" smtClean="0"/>
              <a:t>O( </a:t>
            </a:r>
            <a:r>
              <a:rPr lang="en-US" altLang="zh-CN" sz="2800" dirty="0" err="1" smtClean="0"/>
              <a:t>logn^d</a:t>
            </a:r>
            <a:r>
              <a:rPr lang="en-US" altLang="zh-CN" sz="2800" dirty="0" smtClean="0"/>
              <a:t> )</a:t>
            </a:r>
            <a:r>
              <a:rPr lang="zh-CN" altLang="en-US" sz="2800" dirty="0" smtClean="0"/>
              <a:t>的复杂度内进行一次</a:t>
            </a:r>
            <a:r>
              <a:rPr lang="en-US" altLang="zh-CN" sz="2800" dirty="0" smtClean="0"/>
              <a:t>d</a:t>
            </a:r>
            <a:r>
              <a:rPr lang="zh-CN" altLang="en-US" sz="2800" dirty="0" smtClean="0"/>
              <a:t>维偏序的区间查询</a:t>
            </a:r>
            <a:endParaRPr lang="en-US" altLang="zh-CN" sz="2800" dirty="0" smtClean="0"/>
          </a:p>
          <a:p>
            <a:r>
              <a:rPr lang="zh-CN" altLang="en-US" sz="2800" dirty="0" smtClean="0"/>
              <a:t>能在</a:t>
            </a:r>
            <a:r>
              <a:rPr lang="en-US" altLang="zh-CN" sz="2800" dirty="0" smtClean="0"/>
              <a:t>O( </a:t>
            </a:r>
            <a:r>
              <a:rPr lang="en-US" altLang="zh-CN" sz="2800" dirty="0" err="1" smtClean="0"/>
              <a:t>logn^d</a:t>
            </a:r>
            <a:r>
              <a:rPr lang="en-US" altLang="zh-CN" sz="2800" dirty="0" smtClean="0"/>
              <a:t> )</a:t>
            </a:r>
            <a:r>
              <a:rPr lang="zh-CN" altLang="en-US" sz="2800" dirty="0" smtClean="0"/>
              <a:t>的复杂度内进行一次</a:t>
            </a:r>
            <a:r>
              <a:rPr lang="en-US" altLang="zh-CN" sz="2800" dirty="0" smtClean="0"/>
              <a:t>d</a:t>
            </a:r>
            <a:r>
              <a:rPr lang="zh-CN" altLang="en-US" sz="2800" dirty="0" smtClean="0"/>
              <a:t>维偏序的单点修改</a:t>
            </a:r>
            <a:endParaRPr lang="en-US" altLang="zh-CN" sz="2800" dirty="0" smtClean="0"/>
          </a:p>
          <a:p>
            <a:r>
              <a:rPr lang="zh-CN" altLang="en-US" sz="2800" dirty="0" smtClean="0"/>
              <a:t>空间为</a:t>
            </a:r>
            <a:r>
              <a:rPr lang="en-US" altLang="zh-CN" sz="2800" dirty="0" smtClean="0"/>
              <a:t>O( </a:t>
            </a:r>
            <a:r>
              <a:rPr lang="en-US" altLang="zh-CN" sz="2800" dirty="0" err="1" smtClean="0"/>
              <a:t>nlogn</a:t>
            </a:r>
            <a:r>
              <a:rPr lang="en-US" altLang="zh-CN" sz="2800" dirty="0" smtClean="0"/>
              <a:t>^(d-1) )</a:t>
            </a:r>
            <a:r>
              <a:rPr lang="zh-CN" altLang="en-US" sz="2800" dirty="0" smtClean="0"/>
              <a:t>，可以优化到</a:t>
            </a:r>
            <a:r>
              <a:rPr lang="en-US" altLang="zh-CN" sz="2800" dirty="0" smtClean="0"/>
              <a:t>O( n(</a:t>
            </a:r>
            <a:r>
              <a:rPr lang="en-US" altLang="zh-CN" sz="2800" dirty="0" err="1" smtClean="0"/>
              <a:t>logn</a:t>
            </a:r>
            <a:r>
              <a:rPr lang="en-US" altLang="zh-CN" sz="2800" dirty="0" smtClean="0"/>
              <a:t>/</a:t>
            </a:r>
            <a:r>
              <a:rPr lang="en-US" altLang="zh-CN" sz="2800" dirty="0" err="1" smtClean="0"/>
              <a:t>loglogn</a:t>
            </a:r>
            <a:r>
              <a:rPr lang="en-US" altLang="zh-CN" sz="2800" dirty="0" smtClean="0"/>
              <a:t>)^(d-1) )</a:t>
            </a:r>
            <a:r>
              <a:rPr lang="zh-CN" altLang="en-US" sz="2800" dirty="0" smtClean="0"/>
              <a:t>，不过这个应该没人会所以可以无视掉</a:t>
            </a:r>
            <a:endParaRPr lang="zh-CN" altLang="en-US" sz="28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具体来说什么树套什么树是有关系的</a:t>
            </a:r>
            <a:endParaRPr lang="en-US" altLang="zh-CN" sz="2800" dirty="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如果要维护</a:t>
            </a:r>
            <a:r>
              <a:rPr lang="en-US" altLang="zh-CN" sz="2800" dirty="0" smtClean="0"/>
              <a:t>d</a:t>
            </a:r>
            <a:r>
              <a:rPr lang="zh-CN" altLang="en-US" sz="2800" dirty="0" smtClean="0"/>
              <a:t>维，出于方便设每维的值大小是</a:t>
            </a:r>
            <a:r>
              <a:rPr lang="en-US" altLang="zh-CN" sz="2800" dirty="0" smtClean="0"/>
              <a:t>v</a:t>
            </a:r>
            <a:r>
              <a:rPr lang="zh-CN" altLang="en-US" sz="2800" dirty="0" smtClean="0"/>
              <a:t>的一个偏序</a:t>
            </a:r>
            <a:endParaRPr lang="zh-CN" altLang="en-US" sz="28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高维树状数组</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本质就是树状数组的嵌套</a:t>
            </a:r>
            <a:endParaRPr lang="en-US" altLang="zh-CN" sz="2800" dirty="0" smtClean="0"/>
          </a:p>
          <a:p>
            <a:r>
              <a:rPr lang="zh-CN" altLang="en-US" sz="2800" dirty="0" smtClean="0"/>
              <a:t>时间复杂度</a:t>
            </a:r>
            <a:r>
              <a:rPr lang="en-US" altLang="zh-CN" sz="2800" dirty="0" smtClean="0"/>
              <a:t>O( </a:t>
            </a:r>
            <a:r>
              <a:rPr lang="en-US" altLang="zh-CN" sz="2800" dirty="0" err="1" smtClean="0"/>
              <a:t>logv^d</a:t>
            </a:r>
            <a:r>
              <a:rPr lang="en-US" altLang="zh-CN" sz="2800" dirty="0" smtClean="0"/>
              <a:t> )</a:t>
            </a:r>
            <a:r>
              <a:rPr lang="zh-CN" altLang="en-US" sz="2800" dirty="0" smtClean="0"/>
              <a:t>，空间复杂度</a:t>
            </a:r>
            <a:r>
              <a:rPr lang="en-US" altLang="zh-CN" sz="2800" dirty="0" smtClean="0"/>
              <a:t>O( </a:t>
            </a:r>
            <a:r>
              <a:rPr lang="en-US" altLang="zh-CN" sz="2800" dirty="0" err="1" smtClean="0"/>
              <a:t>v^d</a:t>
            </a:r>
            <a:r>
              <a:rPr lang="en-US" altLang="zh-CN" sz="2800" dirty="0" smtClean="0"/>
              <a:t> )</a:t>
            </a:r>
            <a:endParaRPr lang="en-US" altLang="zh-CN" sz="2800" dirty="0" smtClean="0"/>
          </a:p>
          <a:p>
            <a:endParaRPr lang="en-US" altLang="zh-CN" sz="2800" dirty="0"/>
          </a:p>
          <a:p>
            <a:r>
              <a:rPr lang="zh-CN" altLang="en-US" sz="2800" dirty="0" smtClean="0"/>
              <a:t>可以通过预先高维离散化来做到</a:t>
            </a:r>
            <a:endParaRPr lang="en-US" altLang="zh-CN" sz="2800" dirty="0" smtClean="0"/>
          </a:p>
          <a:p>
            <a:r>
              <a:rPr lang="zh-CN" altLang="en-US" sz="2800" dirty="0" smtClean="0"/>
              <a:t>时间复杂度</a:t>
            </a:r>
            <a:r>
              <a:rPr lang="en-US" altLang="zh-CN" sz="2800" dirty="0" smtClean="0"/>
              <a:t>O( </a:t>
            </a:r>
            <a:r>
              <a:rPr lang="en-US" altLang="zh-CN" sz="2800" dirty="0" err="1" smtClean="0"/>
              <a:t>logv^d</a:t>
            </a:r>
            <a:r>
              <a:rPr lang="en-US" altLang="zh-CN" sz="2800" dirty="0" smtClean="0"/>
              <a:t> )</a:t>
            </a:r>
            <a:r>
              <a:rPr lang="zh-CN" altLang="en-US" sz="2800" dirty="0" smtClean="0"/>
              <a:t>，空间复杂度</a:t>
            </a:r>
            <a:r>
              <a:rPr lang="en-US" altLang="zh-CN" sz="2800" dirty="0" smtClean="0"/>
              <a:t>O( </a:t>
            </a:r>
            <a:r>
              <a:rPr lang="en-US" altLang="zh-CN" sz="2800" dirty="0" err="1" smtClean="0"/>
              <a:t>nlogv^d</a:t>
            </a:r>
            <a:r>
              <a:rPr lang="en-US" altLang="zh-CN" sz="2800" dirty="0" smtClean="0"/>
              <a:t> )</a:t>
            </a:r>
            <a:endParaRPr lang="en-US" altLang="zh-CN" sz="2800" dirty="0" smtClean="0"/>
          </a:p>
          <a:p>
            <a:r>
              <a:rPr lang="zh-CN" altLang="en-US" sz="2800" dirty="0" smtClean="0"/>
              <a:t>不过这个基本上无意义</a:t>
            </a:r>
            <a:endParaRPr lang="en-US" altLang="zh-CN" sz="2800"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接下来只讨论二维情况</a:t>
            </a:r>
            <a:endParaRPr lang="en-US" altLang="zh-CN" sz="2800" dirty="0" smtClean="0"/>
          </a:p>
          <a:p>
            <a:r>
              <a:rPr lang="zh-CN" altLang="en-US" sz="2800" dirty="0" smtClean="0"/>
              <a:t>因为三维情况下常数和空间都起飞了，就没见过一个三维的题</a:t>
            </a:r>
            <a:endParaRPr lang="zh-CN" altLang="en-US" sz="28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关于树套树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我最开始也觉得这东西很牛逼，很码农</a:t>
            </a:r>
            <a:endParaRPr lang="en-US" altLang="zh-CN" sz="2800" dirty="0" smtClean="0"/>
          </a:p>
          <a:p>
            <a:r>
              <a:rPr lang="zh-CN" altLang="en-US" sz="2800" dirty="0" smtClean="0"/>
              <a:t>（后面发现也就</a:t>
            </a:r>
            <a:r>
              <a:rPr lang="en-US" altLang="zh-CN" sz="2800" dirty="0" smtClean="0"/>
              <a:t>5</a:t>
            </a:r>
            <a:r>
              <a:rPr lang="zh-CN" altLang="en-US" sz="2800" dirty="0" smtClean="0"/>
              <a:t>分钟的事。。。）</a:t>
            </a:r>
            <a:endParaRPr lang="en-US" altLang="zh-CN" sz="2800" dirty="0" smtClean="0"/>
          </a:p>
          <a:p>
            <a:r>
              <a:rPr lang="zh-CN" altLang="en-US" sz="2800" dirty="0" smtClean="0"/>
              <a:t>感觉能用到的树套树基本上都可以用树状数组套平衡树</a:t>
            </a:r>
            <a:r>
              <a:rPr lang="en-US" altLang="zh-CN" sz="2800" dirty="0" smtClean="0"/>
              <a:t>/</a:t>
            </a:r>
            <a:r>
              <a:rPr lang="zh-CN" altLang="en-US" sz="2800" dirty="0" smtClean="0"/>
              <a:t>线段树来写</a:t>
            </a:r>
            <a:endParaRPr lang="zh-CN" altLang="en-US" sz="2800"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a:t>
            </a:r>
            <a:r>
              <a:rPr lang="zh-CN" altLang="en-US" dirty="0" smtClean="0"/>
              <a:t>数化数据结构的思想</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我们以树状数组套平衡树作为例子来介绍一下树套树</a:t>
            </a:r>
            <a:endParaRPr lang="zh-CN" alt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en-US" altLang="zh-CN" sz="2800" dirty="0" err="1" smtClean="0"/>
              <a:t>Treap</a:t>
            </a:r>
            <a:r>
              <a:rPr lang="zh-CN" altLang="en-US" sz="2800" dirty="0"/>
              <a:t>维</a:t>
            </a:r>
            <a:r>
              <a:rPr lang="zh-CN" altLang="en-US" sz="2800" dirty="0" smtClean="0"/>
              <a:t>护权值的时候一般会把相同的权值放在同一个节点上</a:t>
            </a:r>
            <a:endParaRPr lang="en-US" altLang="zh-CN" sz="2800" dirty="0" smtClean="0"/>
          </a:p>
          <a:p>
            <a:r>
              <a:rPr lang="zh-CN" altLang="en-US" sz="2800" dirty="0" smtClean="0"/>
              <a:t>所以一个</a:t>
            </a:r>
            <a:r>
              <a:rPr lang="en-US" altLang="zh-CN" sz="2800" dirty="0" err="1" smtClean="0"/>
              <a:t>treap</a:t>
            </a:r>
            <a:r>
              <a:rPr lang="zh-CN" altLang="en-US" sz="2800" dirty="0" smtClean="0"/>
              <a:t>节点需要维护以下信息：</a:t>
            </a:r>
            <a:endParaRPr lang="en-US" altLang="zh-CN" sz="2800" dirty="0" smtClean="0"/>
          </a:p>
          <a:p>
            <a:r>
              <a:rPr lang="zh-CN" altLang="en-US" sz="2800" dirty="0"/>
              <a:t>左</a:t>
            </a:r>
            <a:r>
              <a:rPr lang="zh-CN" altLang="en-US" sz="2800" dirty="0" smtClean="0"/>
              <a:t>右儿子</a:t>
            </a:r>
            <a:endParaRPr lang="en-US" altLang="zh-CN" sz="2800" dirty="0" smtClean="0"/>
          </a:p>
          <a:p>
            <a:r>
              <a:rPr lang="zh-CN" altLang="en-US" sz="2800" dirty="0"/>
              <a:t>关键</a:t>
            </a:r>
            <a:r>
              <a:rPr lang="zh-CN" altLang="en-US" sz="2800" dirty="0" smtClean="0"/>
              <a:t>字</a:t>
            </a:r>
            <a:endParaRPr lang="en-US" altLang="zh-CN" sz="2800" dirty="0" smtClean="0"/>
          </a:p>
          <a:p>
            <a:r>
              <a:rPr lang="zh-CN" altLang="en-US" sz="2800" dirty="0" smtClean="0"/>
              <a:t>关键字出现次数</a:t>
            </a:r>
            <a:endParaRPr lang="en-US" altLang="zh-CN" sz="2800" dirty="0" smtClean="0"/>
          </a:p>
          <a:p>
            <a:r>
              <a:rPr lang="zh-CN" altLang="en-US" sz="2800" dirty="0" smtClean="0"/>
              <a:t>堆随机值</a:t>
            </a:r>
            <a:endParaRPr lang="en-US" altLang="zh-CN" sz="2800" dirty="0" smtClean="0"/>
          </a:p>
          <a:p>
            <a:r>
              <a:rPr lang="zh-CN" altLang="en-US" sz="2800" dirty="0"/>
              <a:t>节</a:t>
            </a:r>
            <a:r>
              <a:rPr lang="zh-CN" altLang="en-US" sz="2800" dirty="0" smtClean="0"/>
              <a:t>点大小（即子树大小）</a:t>
            </a:r>
            <a:endParaRPr lang="en-US" altLang="zh-CN" sz="2800" dirty="0" smtClean="0"/>
          </a:p>
          <a:p>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普通的树状数组</a:t>
            </a:r>
            <a:endParaRPr lang="zh-CN" altLang="en-US" dirty="0"/>
          </a:p>
        </p:txBody>
      </p:sp>
      <p:sp>
        <p:nvSpPr>
          <p:cNvPr id="3" name="内容占位符 2"/>
          <p:cNvSpPr>
            <a:spLocks noGrp="1"/>
          </p:cNvSpPr>
          <p:nvPr>
            <p:ph idx="1"/>
          </p:nvPr>
        </p:nvSpPr>
        <p:spPr/>
        <p:txBody>
          <a:bodyPr/>
          <a:lstStyle/>
          <a:p>
            <a:r>
              <a:rPr lang="zh-CN" altLang="en-US" sz="2800" dirty="0" smtClean="0"/>
              <a:t>维护一个序列支持：</a:t>
            </a:r>
            <a:endParaRPr lang="en-US" altLang="zh-CN" sz="2800" dirty="0" smtClean="0"/>
          </a:p>
          <a:p>
            <a:r>
              <a:rPr lang="en-US" altLang="zh-CN" sz="2800" dirty="0" smtClean="0"/>
              <a:t>1.</a:t>
            </a:r>
            <a:r>
              <a:rPr lang="zh-CN" altLang="en-US" sz="2800" dirty="0" smtClean="0"/>
              <a:t>把</a:t>
            </a:r>
            <a:r>
              <a:rPr lang="en-US" altLang="zh-CN" sz="2800" dirty="0" smtClean="0"/>
              <a:t>x</a:t>
            </a:r>
            <a:r>
              <a:rPr lang="zh-CN" altLang="en-US" sz="2800" dirty="0" smtClean="0"/>
              <a:t>位置的值加上</a:t>
            </a:r>
            <a:r>
              <a:rPr lang="en-US" altLang="zh-CN" sz="2800" dirty="0" smtClean="0"/>
              <a:t>y</a:t>
            </a:r>
            <a:endParaRPr lang="en-US" altLang="zh-CN" sz="2800" dirty="0" smtClean="0"/>
          </a:p>
          <a:p>
            <a:r>
              <a:rPr lang="en-US" altLang="zh-CN" sz="2800" dirty="0" smtClean="0"/>
              <a:t>2.</a:t>
            </a:r>
            <a:r>
              <a:rPr lang="zh-CN" altLang="en-US" sz="2800" dirty="0" smtClean="0"/>
              <a:t>查询一个区间的和</a:t>
            </a:r>
            <a:endParaRPr lang="en-US" altLang="zh-CN" sz="2800" dirty="0" smtClean="0"/>
          </a:p>
          <a:p>
            <a:endParaRPr lang="en-US" altLang="zh-CN" dirty="0"/>
          </a:p>
          <a:p>
            <a:endParaRPr lang="zh-CN" altLang="en-US" dirty="0"/>
          </a:p>
        </p:txBody>
      </p:sp>
      <p:pic>
        <p:nvPicPr>
          <p:cNvPr id="91139" name="Picture 3"/>
          <p:cNvPicPr>
            <a:picLocks noChangeAspect="1" noChangeArrowheads="1"/>
          </p:cNvPicPr>
          <p:nvPr/>
        </p:nvPicPr>
        <p:blipFill>
          <a:blip r:embed="rId1" cstate="print"/>
          <a:srcRect/>
          <a:stretch>
            <a:fillRect/>
          </a:stretch>
        </p:blipFill>
        <p:spPr bwMode="auto">
          <a:xfrm>
            <a:off x="611560" y="3356992"/>
            <a:ext cx="5301589"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树状数组套平衡树</a:t>
            </a:r>
            <a:endParaRPr lang="zh-CN" altLang="en-US" dirty="0"/>
          </a:p>
        </p:txBody>
      </p:sp>
      <p:sp>
        <p:nvSpPr>
          <p:cNvPr id="3" name="内容占位符 2"/>
          <p:cNvSpPr>
            <a:spLocks noGrp="1"/>
          </p:cNvSpPr>
          <p:nvPr>
            <p:ph idx="1"/>
          </p:nvPr>
        </p:nvSpPr>
        <p:spPr/>
        <p:txBody>
          <a:bodyPr/>
          <a:lstStyle/>
          <a:p>
            <a:r>
              <a:rPr lang="zh-CN" altLang="en-US" sz="2800" dirty="0" smtClean="0"/>
              <a:t>维护一个序列支持：</a:t>
            </a:r>
            <a:endParaRPr lang="en-US" altLang="zh-CN" sz="2800" dirty="0" smtClean="0"/>
          </a:p>
          <a:p>
            <a:r>
              <a:rPr lang="en-US" altLang="zh-CN" sz="2800" dirty="0" smtClean="0"/>
              <a:t>1.</a:t>
            </a:r>
            <a:r>
              <a:rPr lang="zh-CN" altLang="en-US" sz="2800" dirty="0" smtClean="0"/>
              <a:t>把</a:t>
            </a:r>
            <a:r>
              <a:rPr lang="en-US" altLang="zh-CN" sz="2800" dirty="0" smtClean="0"/>
              <a:t>x</a:t>
            </a:r>
            <a:r>
              <a:rPr lang="zh-CN" altLang="en-US" sz="2800" dirty="0" smtClean="0"/>
              <a:t>位置的值改为</a:t>
            </a:r>
            <a:r>
              <a:rPr lang="en-US" altLang="zh-CN" sz="2800" dirty="0" smtClean="0"/>
              <a:t>y</a:t>
            </a:r>
            <a:endParaRPr lang="en-US" altLang="zh-CN" sz="2800" dirty="0" smtClean="0"/>
          </a:p>
          <a:p>
            <a:r>
              <a:rPr lang="en-US" altLang="zh-CN" sz="2800" dirty="0" smtClean="0"/>
              <a:t>2.</a:t>
            </a:r>
            <a:r>
              <a:rPr lang="zh-CN" altLang="en-US" sz="2800" dirty="0" smtClean="0"/>
              <a:t>查询一个区间中小于</a:t>
            </a:r>
            <a:r>
              <a:rPr lang="en-US" altLang="zh-CN" sz="2800" dirty="0" smtClean="0"/>
              <a:t>y</a:t>
            </a:r>
            <a:r>
              <a:rPr lang="zh-CN" altLang="en-US" sz="2800" dirty="0" smtClean="0"/>
              <a:t>的数个数</a:t>
            </a:r>
            <a:endParaRPr lang="en-US" altLang="zh-CN" sz="2800" dirty="0" smtClean="0"/>
          </a:p>
          <a:p>
            <a:endParaRPr lang="zh-CN" altLang="en-US" dirty="0"/>
          </a:p>
        </p:txBody>
      </p:sp>
      <p:pic>
        <p:nvPicPr>
          <p:cNvPr id="92162" name="Picture 2"/>
          <p:cNvPicPr>
            <a:picLocks noChangeAspect="1" noChangeArrowheads="1"/>
          </p:cNvPicPr>
          <p:nvPr/>
        </p:nvPicPr>
        <p:blipFill>
          <a:blip r:embed="rId1" cstate="print"/>
          <a:srcRect/>
          <a:stretch>
            <a:fillRect/>
          </a:stretch>
        </p:blipFill>
        <p:spPr bwMode="auto">
          <a:xfrm>
            <a:off x="755576" y="3387626"/>
            <a:ext cx="5748524" cy="29523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区别</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普通树状数组用到的数据结构：支持修改值，查询值</a:t>
            </a:r>
            <a:r>
              <a:rPr lang="en-US" altLang="zh-CN" sz="2800" dirty="0" smtClean="0"/>
              <a:t>——</a:t>
            </a:r>
            <a:r>
              <a:rPr lang="zh-CN" altLang="en-US" sz="2800" dirty="0" smtClean="0"/>
              <a:t>变量</a:t>
            </a:r>
            <a:endParaRPr lang="en-US" altLang="zh-CN" sz="2800" dirty="0" smtClean="0"/>
          </a:p>
          <a:p>
            <a:r>
              <a:rPr lang="zh-CN" altLang="en-US" sz="2800" dirty="0"/>
              <a:t>所</a:t>
            </a:r>
            <a:r>
              <a:rPr lang="zh-CN" altLang="en-US" sz="2800" dirty="0" smtClean="0"/>
              <a:t>以普通的树状数组可以用一个数组来维护</a:t>
            </a:r>
            <a:endParaRPr lang="en-US" altLang="zh-CN" sz="2800" dirty="0" smtClean="0"/>
          </a:p>
          <a:p>
            <a:r>
              <a:rPr lang="zh-CN" altLang="en-US" sz="2800" dirty="0"/>
              <a:t>树状数</a:t>
            </a:r>
            <a:r>
              <a:rPr lang="zh-CN" altLang="en-US" sz="2800" dirty="0" smtClean="0"/>
              <a:t>组套平衡树用到的数据结构：支持插入一个值，查询小于一个值的数个数</a:t>
            </a:r>
            <a:r>
              <a:rPr lang="en-US" altLang="zh-CN" sz="2800" dirty="0" smtClean="0"/>
              <a:t>——</a:t>
            </a:r>
            <a:r>
              <a:rPr lang="zh-CN" altLang="en-US" sz="2800" dirty="0" smtClean="0"/>
              <a:t>平衡树</a:t>
            </a:r>
            <a:endParaRPr lang="en-US" altLang="zh-CN" sz="2800" dirty="0" smtClean="0"/>
          </a:p>
          <a:p>
            <a:r>
              <a:rPr lang="zh-CN" altLang="en-US" sz="2800" dirty="0"/>
              <a:t>所</a:t>
            </a:r>
            <a:r>
              <a:rPr lang="zh-CN" altLang="en-US" sz="2800" dirty="0" smtClean="0"/>
              <a:t>以树状数组套平衡树可以用一个平衡树的数组维护</a:t>
            </a:r>
            <a:endParaRPr lang="zh-CN" altLang="en-US" sz="28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区别</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变量每次访问是</a:t>
            </a:r>
            <a:r>
              <a:rPr lang="en-US" altLang="zh-CN" sz="2800" dirty="0" smtClean="0"/>
              <a:t>O( 1 )</a:t>
            </a:r>
            <a:r>
              <a:rPr lang="zh-CN" altLang="en-US" sz="2800" dirty="0" smtClean="0"/>
              <a:t>的，所以树状数组时间复杂度是</a:t>
            </a:r>
            <a:r>
              <a:rPr lang="en-US" altLang="zh-CN" sz="2800" dirty="0" smtClean="0"/>
              <a:t>O( </a:t>
            </a:r>
            <a:r>
              <a:rPr lang="en-US" altLang="zh-CN" sz="2800" dirty="0" err="1" smtClean="0"/>
              <a:t>logn</a:t>
            </a:r>
            <a:r>
              <a:rPr lang="en-US" altLang="zh-CN" sz="2800" dirty="0" smtClean="0"/>
              <a:t> )</a:t>
            </a:r>
            <a:endParaRPr lang="en-US" altLang="zh-CN" sz="2800" dirty="0" smtClean="0"/>
          </a:p>
          <a:p>
            <a:r>
              <a:rPr lang="zh-CN" altLang="en-US" sz="2800" dirty="0"/>
              <a:t>平衡</a:t>
            </a:r>
            <a:r>
              <a:rPr lang="zh-CN" altLang="en-US" sz="2800" dirty="0" smtClean="0"/>
              <a:t>树每次访问是</a:t>
            </a:r>
            <a:r>
              <a:rPr lang="en-US" altLang="zh-CN" sz="2800" dirty="0" smtClean="0"/>
              <a:t>O( log size )</a:t>
            </a:r>
            <a:r>
              <a:rPr lang="zh-CN" altLang="en-US" sz="2800" dirty="0" smtClean="0"/>
              <a:t>的，所以树状数组套平衡树的最坏时间复杂度是</a:t>
            </a:r>
            <a:r>
              <a:rPr lang="en-US" altLang="zh-CN" sz="2800" dirty="0" smtClean="0"/>
              <a:t>O( log^2n )</a:t>
            </a:r>
            <a:r>
              <a:rPr lang="zh-CN" altLang="en-US" sz="2800" dirty="0" smtClean="0"/>
              <a:t>的</a:t>
            </a:r>
            <a:endParaRPr lang="en-US" altLang="zh-CN" sz="2800" dirty="0" smtClean="0"/>
          </a:p>
          <a:p>
            <a:r>
              <a:rPr lang="zh-CN" altLang="en-US" sz="2800" dirty="0"/>
              <a:t>由</a:t>
            </a:r>
            <a:r>
              <a:rPr lang="zh-CN" altLang="en-US" sz="2800" dirty="0" smtClean="0"/>
              <a:t>于不是每棵平衡树都满，所以这里带一个小常数，然而平衡树常数比较大，所以还是比较慢的</a:t>
            </a:r>
            <a:endParaRPr lang="zh-CN" alt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所以</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只需要先写一个平衡树，然后写个树状数组就行了</a:t>
            </a:r>
            <a:endParaRPr lang="en-US" altLang="zh-CN" sz="2800" dirty="0" smtClean="0"/>
          </a:p>
          <a:p>
            <a:endParaRPr lang="zh-CN" altLang="en-US" sz="28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3"/>
          <p:cNvPicPr>
            <a:picLocks noChangeAspect="1" noChangeArrowheads="1"/>
          </p:cNvPicPr>
          <p:nvPr/>
        </p:nvPicPr>
        <p:blipFill>
          <a:blip r:embed="rId1" cstate="print"/>
          <a:srcRect/>
          <a:stretch>
            <a:fillRect/>
          </a:stretch>
        </p:blipFill>
        <p:spPr bwMode="auto">
          <a:xfrm>
            <a:off x="0" y="0"/>
            <a:ext cx="9144000" cy="4964716"/>
          </a:xfrm>
          <a:prstGeom prst="rect">
            <a:avLst/>
          </a:prstGeom>
          <a:noFill/>
          <a:ln w="9525">
            <a:noFill/>
            <a:miter lim="800000"/>
            <a:headEnd/>
            <a:tailEnd/>
          </a:ln>
        </p:spPr>
      </p:pic>
      <p:pic>
        <p:nvPicPr>
          <p:cNvPr id="5" name="Picture 2"/>
          <p:cNvPicPr>
            <a:picLocks noGrp="1" noChangeAspect="1" noChangeArrowheads="1"/>
          </p:cNvPicPr>
          <p:nvPr>
            <p:ph idx="1"/>
          </p:nvPr>
        </p:nvPicPr>
        <p:blipFill>
          <a:blip r:embed="rId2" cstate="print"/>
          <a:srcRect/>
          <a:stretch>
            <a:fillRect/>
          </a:stretch>
        </p:blipFill>
        <p:spPr bwMode="auto">
          <a:xfrm>
            <a:off x="0" y="4877047"/>
            <a:ext cx="3857143" cy="19809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Expansion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树状数组套平衡树在绝大多数场合下都够用了</a:t>
            </a:r>
            <a:endParaRPr lang="en-US" altLang="zh-CN" sz="2800" dirty="0" smtClean="0"/>
          </a:p>
          <a:p>
            <a:r>
              <a:rPr lang="zh-CN" altLang="en-US" sz="2800" dirty="0"/>
              <a:t>其</a:t>
            </a:r>
            <a:r>
              <a:rPr lang="zh-CN" altLang="en-US" sz="2800" dirty="0" smtClean="0"/>
              <a:t>他常见的还有树状数组套</a:t>
            </a:r>
            <a:r>
              <a:rPr lang="en-US" altLang="zh-CN" sz="2800" dirty="0" err="1" smtClean="0"/>
              <a:t>Trie</a:t>
            </a:r>
            <a:r>
              <a:rPr lang="zh-CN" altLang="en-US" sz="2800" dirty="0" smtClean="0"/>
              <a:t>，线段树套平衡树，可以类比树状数组套平衡树的实现方法来实现，即将内部的树看做一个和外部树独立的数据结构</a:t>
            </a:r>
            <a:endParaRPr lang="zh-CN" altLang="en-US" sz="2800"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Comparison</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对比一下几种常见的树套树的优缺点</a:t>
            </a:r>
            <a:endParaRPr lang="zh-CN" altLang="en-US" sz="28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树状数组套树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优势：好写，常数</a:t>
            </a:r>
            <a:endParaRPr lang="en-US" altLang="zh-CN" sz="2800" dirty="0" smtClean="0"/>
          </a:p>
          <a:p>
            <a:r>
              <a:rPr lang="zh-CN" altLang="en-US" sz="2800" dirty="0" smtClean="0"/>
              <a:t>劣势：只能维护支持减法的信息，如果不能满足减法则基本上不能使用</a:t>
            </a:r>
            <a:endParaRPr lang="zh-CN" altLang="en-US" sz="28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树状数组套树</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套平衡树：时间复杂度</a:t>
            </a:r>
            <a:r>
              <a:rPr lang="en-US" altLang="zh-CN" sz="2800" dirty="0" smtClean="0"/>
              <a:t>O( logn^2 )</a:t>
            </a:r>
            <a:r>
              <a:rPr lang="zh-CN" altLang="en-US" sz="2800" dirty="0" smtClean="0"/>
              <a:t>，空间复杂度</a:t>
            </a:r>
            <a:r>
              <a:rPr lang="en-US" altLang="zh-CN" sz="2800" dirty="0" smtClean="0"/>
              <a:t>O( </a:t>
            </a:r>
            <a:r>
              <a:rPr lang="en-US" altLang="zh-CN" sz="2800" dirty="0" err="1" smtClean="0"/>
              <a:t>nlogn</a:t>
            </a:r>
            <a:r>
              <a:rPr lang="en-US" altLang="zh-CN" sz="2800" dirty="0" smtClean="0"/>
              <a:t> )</a:t>
            </a:r>
            <a:endParaRPr lang="en-US" altLang="zh-CN" sz="2800" dirty="0" smtClean="0"/>
          </a:p>
          <a:p>
            <a:endParaRPr lang="en-US" altLang="zh-CN" sz="2800" dirty="0"/>
          </a:p>
          <a:p>
            <a:r>
              <a:rPr lang="zh-CN" altLang="en-US" sz="2800" dirty="0" smtClean="0"/>
              <a:t>优势：空间</a:t>
            </a:r>
            <a:endParaRPr lang="en-US" altLang="zh-CN" sz="2800" dirty="0" smtClean="0"/>
          </a:p>
          <a:p>
            <a:r>
              <a:rPr lang="zh-CN" altLang="en-US" sz="2800" dirty="0" smtClean="0"/>
              <a:t>劣势：平衡树没有简单的可以在多个平衡树上二分的方法，区间</a:t>
            </a:r>
            <a:r>
              <a:rPr lang="en-US" altLang="zh-CN" sz="2800" dirty="0" smtClean="0"/>
              <a:t>kth</a:t>
            </a:r>
            <a:r>
              <a:rPr lang="zh-CN" altLang="en-US" sz="2800" dirty="0" smtClean="0"/>
              <a:t>这种询问会多一个</a:t>
            </a:r>
            <a:r>
              <a:rPr lang="en-US" altLang="zh-CN" sz="2800" dirty="0" smtClean="0"/>
              <a:t>log</a:t>
            </a:r>
            <a:r>
              <a:rPr lang="zh-CN" altLang="en-US" sz="2800" dirty="0" smtClean="0"/>
              <a:t>（其实可以不多</a:t>
            </a:r>
            <a:r>
              <a:rPr lang="en-US" altLang="zh-CN" sz="2800" dirty="0" smtClean="0"/>
              <a:t>log</a:t>
            </a:r>
            <a:r>
              <a:rPr lang="zh-CN" altLang="en-US" sz="2800" dirty="0" smtClean="0"/>
              <a:t>的，但这个多树二分的科技常数比较大，而且较为复杂，在</a:t>
            </a:r>
            <a:r>
              <a:rPr lang="en-US" altLang="zh-CN" sz="2800" dirty="0" smtClean="0"/>
              <a:t>OI</a:t>
            </a:r>
            <a:r>
              <a:rPr lang="zh-CN" altLang="en-US" sz="2800" dirty="0" smtClean="0"/>
              <a:t>界应该算很不普及吧）</a:t>
            </a:r>
            <a:endParaRPr lang="zh-CN" altLang="en-US" sz="28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28666</Words>
  <Application>WPS 演示</Application>
  <PresentationFormat>全屏显示(4:3)</PresentationFormat>
  <Paragraphs>2173</Paragraphs>
  <Slides>327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31</vt:i4>
      </vt:variant>
      <vt:variant>
        <vt:lpstr>幻灯片标题</vt:lpstr>
      </vt:variant>
      <vt:variant>
        <vt:i4>327</vt:i4>
      </vt:variant>
    </vt:vector>
  </HeadingPairs>
  <TitlesOfParts>
    <vt:vector size="365" baseType="lpstr">
      <vt:lpstr>Arial</vt:lpstr>
      <vt:lpstr>宋体</vt:lpstr>
      <vt:lpstr>Wingdings</vt:lpstr>
      <vt:lpstr>Calibri</vt:lpstr>
      <vt:lpstr>微软雅黑</vt:lpstr>
      <vt:lpstr>Arial Unicode MS</vt:lpstr>
      <vt:lpstr>Office 主题</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Equation.KSEE3</vt:lpstr>
      <vt:lpstr>Paint.Picture</vt:lpstr>
      <vt:lpstr>Paint.Picture</vt:lpstr>
      <vt:lpstr>Equation.KSEE3</vt:lpstr>
      <vt:lpstr>Equation.KSEE3</vt:lpstr>
      <vt:lpstr>Paint.Picture</vt:lpstr>
      <vt:lpstr>PBrush</vt:lpstr>
      <vt:lpstr>Paint.Picture</vt:lpstr>
      <vt:lpstr>Paint.Picture</vt:lpstr>
      <vt:lpstr>Paint.Picture</vt:lpstr>
      <vt:lpstr>Paint.Picture</vt:lpstr>
      <vt:lpstr>PBrush</vt:lpstr>
      <vt:lpstr>Paint.Picture</vt:lpstr>
      <vt:lpstr>PBrush</vt:lpstr>
      <vt:lpstr>PBrush</vt:lpstr>
      <vt:lpstr>Paint.Picture</vt:lpstr>
      <vt:lpstr>Paint.Picture</vt:lpstr>
      <vt:lpstr>Paint.Picture</vt:lpstr>
      <vt:lpstr>Paint.Picture</vt:lpstr>
      <vt:lpstr>Paint.Picture</vt:lpstr>
      <vt:lpstr>Paint.Picture</vt:lpstr>
      <vt:lpstr>简单数据结构1</vt:lpstr>
      <vt:lpstr>1.序列维护（线段树&amp;平衡树）</vt:lpstr>
      <vt:lpstr>线段树</vt:lpstr>
      <vt:lpstr>平衡树</vt:lpstr>
      <vt:lpstr>二叉搜索树</vt:lpstr>
      <vt:lpstr>平衡树</vt:lpstr>
      <vt:lpstr>treap</vt:lpstr>
      <vt:lpstr>treap</vt:lpstr>
      <vt:lpstr>treap</vt:lpstr>
      <vt:lpstr>kkk说要讲模板，这里就利用一下hzwer的吧</vt:lpstr>
      <vt:lpstr>旋转</vt:lpstr>
      <vt:lpstr>Treap的旋转</vt:lpstr>
      <vt:lpstr>Treap的插入</vt:lpstr>
      <vt:lpstr>Code</vt:lpstr>
      <vt:lpstr>Treap的删除</vt:lpstr>
      <vt:lpstr>Treap的删除</vt:lpstr>
      <vt:lpstr>Code</vt:lpstr>
      <vt:lpstr>Treap的查询</vt:lpstr>
      <vt:lpstr>Treap维护权值</vt:lpstr>
      <vt:lpstr>Treap的其他功能</vt:lpstr>
      <vt:lpstr>splay</vt:lpstr>
      <vt:lpstr>splay</vt:lpstr>
      <vt:lpstr>splay</vt:lpstr>
      <vt:lpstr>Disadvantage</vt:lpstr>
      <vt:lpstr>Advantage</vt:lpstr>
      <vt:lpstr>打个广告——WBLT</vt:lpstr>
      <vt:lpstr>打个广告——WBLT</vt:lpstr>
      <vt:lpstr>打个广告——WBLT</vt:lpstr>
      <vt:lpstr>喵</vt:lpstr>
      <vt:lpstr>PowerPoint 演示文稿</vt:lpstr>
      <vt:lpstr>大概拿来解决什么样的题</vt:lpstr>
      <vt:lpstr>Key</vt:lpstr>
      <vt:lpstr>Fact</vt:lpstr>
      <vt:lpstr>Luogu2023 [AHOI2009]维护序列</vt:lpstr>
      <vt:lpstr>Problem</vt:lpstr>
      <vt:lpstr>Solution</vt:lpstr>
      <vt:lpstr>常见的打标记的操作</vt:lpstr>
      <vt:lpstr>BZOJ1756 Vijos1083 小白逛公园</vt:lpstr>
      <vt:lpstr>Solution</vt:lpstr>
      <vt:lpstr>Solution</vt:lpstr>
      <vt:lpstr>Luogu2042 [NOI2005]维护数列</vt:lpstr>
      <vt:lpstr>Solution</vt:lpstr>
      <vt:lpstr>吐槽</vt:lpstr>
      <vt:lpstr>BZOJ2762: [JLOI2011]不等式组</vt:lpstr>
      <vt:lpstr>Solution</vt:lpstr>
      <vt:lpstr>BZOJ2957: 楼房重建</vt:lpstr>
      <vt:lpstr>Solution1</vt:lpstr>
      <vt:lpstr>Solution1</vt:lpstr>
      <vt:lpstr>Solution2</vt:lpstr>
      <vt:lpstr>Solution2</vt:lpstr>
      <vt:lpstr>Solution2</vt:lpstr>
      <vt:lpstr>Solution2</vt:lpstr>
      <vt:lpstr>Solution2</vt:lpstr>
      <vt:lpstr>Solution2</vt:lpstr>
      <vt:lpstr>BZOJ4373: 算术天才⑨与等差数列</vt:lpstr>
      <vt:lpstr>Solution1</vt:lpstr>
      <vt:lpstr>Solution1</vt:lpstr>
      <vt:lpstr>Solution1</vt:lpstr>
      <vt:lpstr>Solution1</vt:lpstr>
      <vt:lpstr>Solution1</vt:lpstr>
      <vt:lpstr>Solution2</vt:lpstr>
      <vt:lpstr>Luogu1471 方差</vt:lpstr>
      <vt:lpstr>Solution</vt:lpstr>
      <vt:lpstr>Solution</vt:lpstr>
      <vt:lpstr>某经典问题</vt:lpstr>
      <vt:lpstr>Solution</vt:lpstr>
      <vt:lpstr>Solution</vt:lpstr>
      <vt:lpstr>Luogu3586 [POI2015]Logistyka</vt:lpstr>
      <vt:lpstr>Solution</vt:lpstr>
      <vt:lpstr>Proof</vt:lpstr>
      <vt:lpstr>Proof</vt:lpstr>
      <vt:lpstr>Solution</vt:lpstr>
      <vt:lpstr>“李超线段树”</vt:lpstr>
      <vt:lpstr>Solution</vt:lpstr>
      <vt:lpstr>Solution</vt:lpstr>
      <vt:lpstr>Solution</vt:lpstr>
      <vt:lpstr>Solution</vt:lpstr>
      <vt:lpstr>PowerPoint 演示文稿</vt:lpstr>
      <vt:lpstr>2.偏序维护（扫描线&amp;树套树）</vt:lpstr>
      <vt:lpstr>偏序维护</vt:lpstr>
      <vt:lpstr>如何维护？</vt:lpstr>
      <vt:lpstr>Range Tree</vt:lpstr>
      <vt:lpstr>树套树</vt:lpstr>
      <vt:lpstr>树套树</vt:lpstr>
      <vt:lpstr>树套树</vt:lpstr>
      <vt:lpstr>高维树状数组</vt:lpstr>
      <vt:lpstr>~</vt:lpstr>
      <vt:lpstr>关于树套树</vt:lpstr>
      <vt:lpstr>函数化数据结构的思想</vt:lpstr>
      <vt:lpstr>普通的树状数组</vt:lpstr>
      <vt:lpstr>树状数组套平衡树</vt:lpstr>
      <vt:lpstr>区别</vt:lpstr>
      <vt:lpstr>区别</vt:lpstr>
      <vt:lpstr>所以</vt:lpstr>
      <vt:lpstr>PowerPoint 演示文稿</vt:lpstr>
      <vt:lpstr>Expansion</vt:lpstr>
      <vt:lpstr>Comparison</vt:lpstr>
      <vt:lpstr>树状数组套树</vt:lpstr>
      <vt:lpstr>树状数组套树</vt:lpstr>
      <vt:lpstr>树状数组套树</vt:lpstr>
      <vt:lpstr>线段树套树</vt:lpstr>
      <vt:lpstr>平衡树套树</vt:lpstr>
      <vt:lpstr>树套OVT</vt:lpstr>
      <vt:lpstr>B树套树</vt:lpstr>
      <vt:lpstr>Luogu3380 二逼平衡树</vt:lpstr>
      <vt:lpstr>Analysis</vt:lpstr>
      <vt:lpstr>Analysis</vt:lpstr>
      <vt:lpstr>Solution1</vt:lpstr>
      <vt:lpstr>Solution2</vt:lpstr>
      <vt:lpstr>Solution3</vt:lpstr>
      <vt:lpstr>Solution4</vt:lpstr>
      <vt:lpstr>Note</vt:lpstr>
      <vt:lpstr>四分树，八分树</vt:lpstr>
      <vt:lpstr>高维分治</vt:lpstr>
      <vt:lpstr>K-D Tree</vt:lpstr>
      <vt:lpstr>如何做偏序类的题呢</vt:lpstr>
      <vt:lpstr>如何去log</vt:lpstr>
      <vt:lpstr>降维</vt:lpstr>
      <vt:lpstr>可持久化</vt:lpstr>
      <vt:lpstr>可持久化</vt:lpstr>
      <vt:lpstr>可持久化</vt:lpstr>
      <vt:lpstr>Technology</vt:lpstr>
      <vt:lpstr>可持久化</vt:lpstr>
      <vt:lpstr>Luogu4396 [AHOI2013]作业</vt:lpstr>
      <vt:lpstr>如何维护区间中不同的数个数</vt:lpstr>
      <vt:lpstr>分析这个问题</vt:lpstr>
      <vt:lpstr>三维？</vt:lpstr>
      <vt:lpstr>喵</vt:lpstr>
      <vt:lpstr>可持久化</vt:lpstr>
      <vt:lpstr>离线</vt:lpstr>
      <vt:lpstr>分治</vt:lpstr>
      <vt:lpstr>Luogu4054 [JSOI2009]计数问题</vt:lpstr>
      <vt:lpstr>Solution</vt:lpstr>
      <vt:lpstr>Solution</vt:lpstr>
      <vt:lpstr>Solution</vt:lpstr>
      <vt:lpstr>Luogu3332 [ZJOI2013]K大数查询</vt:lpstr>
      <vt:lpstr>Solution</vt:lpstr>
      <vt:lpstr>Solution</vt:lpstr>
      <vt:lpstr>Solution</vt:lpstr>
      <vt:lpstr>Solution</vt:lpstr>
      <vt:lpstr>Solution</vt:lpstr>
      <vt:lpstr>Notice</vt:lpstr>
      <vt:lpstr>动态逆序对</vt:lpstr>
      <vt:lpstr>Solution</vt:lpstr>
      <vt:lpstr>Solution</vt:lpstr>
      <vt:lpstr>Solution</vt:lpstr>
      <vt:lpstr>Luogu3242 [HNOI2015]接水果</vt:lpstr>
      <vt:lpstr>转化</vt:lpstr>
      <vt:lpstr>转化</vt:lpstr>
      <vt:lpstr>转化</vt:lpstr>
      <vt:lpstr>Solution</vt:lpstr>
      <vt:lpstr>Summarization</vt:lpstr>
      <vt:lpstr>PowerPoint 演示文稿</vt:lpstr>
      <vt:lpstr>4.莫队&amp;分块</vt:lpstr>
      <vt:lpstr>分块的分类</vt:lpstr>
      <vt:lpstr>动态分块基础</vt:lpstr>
      <vt:lpstr>用根号平衡来优化数据结构复杂度</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根号平衡</vt:lpstr>
      <vt:lpstr>分块基础</vt:lpstr>
      <vt:lpstr>分块基础</vt:lpstr>
      <vt:lpstr>分块基础</vt:lpstr>
      <vt:lpstr>分块的本质</vt:lpstr>
      <vt:lpstr>分块的本质</vt:lpstr>
      <vt:lpstr>分块的作用</vt:lpstr>
      <vt:lpstr>经典问题</vt:lpstr>
      <vt:lpstr>Solution</vt:lpstr>
      <vt:lpstr>Solution</vt:lpstr>
      <vt:lpstr>Complexity</vt:lpstr>
      <vt:lpstr>Solution</vt:lpstr>
      <vt:lpstr>经典问题</vt:lpstr>
      <vt:lpstr>Solution</vt:lpstr>
      <vt:lpstr>Solution</vt:lpstr>
      <vt:lpstr>Solution</vt:lpstr>
      <vt:lpstr>Solution</vt:lpstr>
      <vt:lpstr>Solution</vt:lpstr>
      <vt:lpstr>莫队大致的分类</vt:lpstr>
      <vt:lpstr>普通莫队的本质</vt:lpstr>
      <vt:lpstr>普通莫队的本质</vt:lpstr>
      <vt:lpstr>普通莫队的本质</vt:lpstr>
      <vt:lpstr>普通莫队的本质</vt:lpstr>
      <vt:lpstr>普通莫队的本质</vt:lpstr>
      <vt:lpstr>一定要记住这样排序</vt:lpstr>
      <vt:lpstr>Orz f321dd</vt:lpstr>
      <vt:lpstr>Luogu3245 HNOI2016大数</vt:lpstr>
      <vt:lpstr>Solution</vt:lpstr>
      <vt:lpstr>Solution</vt:lpstr>
      <vt:lpstr>Luogu4396 Ahoi2013作业</vt:lpstr>
      <vt:lpstr>Solution</vt:lpstr>
      <vt:lpstr>Solution</vt:lpstr>
      <vt:lpstr>Solution</vt:lpstr>
      <vt:lpstr>Solution</vt:lpstr>
      <vt:lpstr>Luogu4462 [CQOI2018]异或序列</vt:lpstr>
      <vt:lpstr>吐槽</vt:lpstr>
      <vt:lpstr>Solution</vt:lpstr>
      <vt:lpstr>树上莫队</vt:lpstr>
      <vt:lpstr>括号序</vt:lpstr>
      <vt:lpstr>树上莫队</vt:lpstr>
      <vt:lpstr>带修改莫队</vt:lpstr>
      <vt:lpstr>Notice</vt:lpstr>
      <vt:lpstr>不删除莫队</vt:lpstr>
      <vt:lpstr>经典问题</vt:lpstr>
      <vt:lpstr>Brute</vt:lpstr>
      <vt:lpstr>Solution</vt:lpstr>
      <vt:lpstr>Solution</vt:lpstr>
      <vt:lpstr>Solution</vt:lpstr>
      <vt:lpstr>Solution</vt:lpstr>
      <vt:lpstr>Solution</vt:lpstr>
      <vt:lpstr>Solution</vt:lpstr>
      <vt:lpstr>Solution</vt:lpstr>
      <vt:lpstr>Notice</vt:lpstr>
      <vt:lpstr>Notice</vt:lpstr>
      <vt:lpstr>Notice</vt:lpstr>
      <vt:lpstr>BZOJ4358 permu</vt:lpstr>
      <vt:lpstr>Solution 引用自ccz181078博客</vt:lpstr>
      <vt:lpstr>CodeChef QCHEF</vt:lpstr>
      <vt:lpstr>Solution</vt:lpstr>
      <vt:lpstr>二维莫队</vt:lpstr>
      <vt:lpstr>二维莫队</vt:lpstr>
      <vt:lpstr>二维莫队</vt:lpstr>
      <vt:lpstr>莫队二次离线</vt:lpstr>
      <vt:lpstr>Luogu 5047 [Ynoi2019模拟赛]Yuno loves sqrt technology II</vt:lpstr>
      <vt:lpstr>莫队二次离线</vt:lpstr>
      <vt:lpstr>莫队二次离线</vt:lpstr>
      <vt:lpstr>莫队二次离线</vt:lpstr>
      <vt:lpstr>Solution</vt:lpstr>
      <vt:lpstr>Issue</vt:lpstr>
      <vt:lpstr>Possibility</vt:lpstr>
      <vt:lpstr>Optimization</vt:lpstr>
      <vt:lpstr>Optimization</vt:lpstr>
      <vt:lpstr>Optimization</vt:lpstr>
      <vt:lpstr>Notice</vt:lpstr>
      <vt:lpstr>Efficiency</vt:lpstr>
      <vt:lpstr>PowerPoint 演示文稿</vt:lpstr>
      <vt:lpstr>[Ynoi2018]未来日记</vt:lpstr>
      <vt:lpstr>[Ynoi2018]未来日记</vt:lpstr>
      <vt:lpstr>Solution</vt:lpstr>
      <vt:lpstr>Solution</vt:lpstr>
      <vt:lpstr>Solution</vt:lpstr>
      <vt:lpstr>Solution</vt:lpstr>
      <vt:lpstr>Solution</vt:lpstr>
      <vt:lpstr>[Ynoi2018]五彩斑斓的世界</vt:lpstr>
      <vt:lpstr>[Ynoi2018]五彩斑斓的世界</vt:lpstr>
      <vt:lpstr>Solution</vt:lpstr>
      <vt:lpstr>Solution</vt:lpstr>
      <vt:lpstr>Solution</vt:lpstr>
      <vt:lpstr>Complexity</vt:lpstr>
      <vt:lpstr>Solution</vt:lpstr>
      <vt:lpstr>Solution1</vt:lpstr>
      <vt:lpstr>Solution1</vt:lpstr>
      <vt:lpstr>Solution2</vt:lpstr>
      <vt:lpstr>Solution3</vt:lpstr>
      <vt:lpstr>[Ynoi2019]??????</vt:lpstr>
      <vt:lpstr>[Ynoi2019]??????</vt:lpstr>
      <vt:lpstr>Solution</vt:lpstr>
      <vt:lpstr>Solution</vt:lpstr>
      <vt:lpstr>Solution</vt:lpstr>
      <vt:lpstr>Solution</vt:lpstr>
      <vt:lpstr>[Ynoi2018]天降之物</vt:lpstr>
      <vt:lpstr>[Ynoi2018]天降之物</vt:lpstr>
      <vt:lpstr>Solution</vt:lpstr>
      <vt:lpstr>Solution</vt:lpstr>
      <vt:lpstr>Solution</vt:lpstr>
      <vt:lpstr>Solution</vt:lpstr>
      <vt:lpstr>[Ynoi2018]末日时在做什么？有没有空？可以来拯救吗？</vt:lpstr>
      <vt:lpstr>[Ynoi2018]末日时在做什么？有没有空？可以来拯救吗？</vt:lpstr>
      <vt:lpstr>[Ynoi2015]世界で一番幸せな女の子</vt:lpstr>
      <vt:lpstr>Solution1</vt:lpstr>
      <vt:lpstr>Solution1</vt:lpstr>
      <vt:lpstr>Solution1</vt:lpstr>
      <vt:lpstr>Solution2</vt:lpstr>
      <vt:lpstr>Solution2</vt:lpstr>
      <vt:lpstr>Solution2</vt:lpstr>
      <vt:lpstr>Solution2</vt:lpstr>
      <vt:lpstr>Solution2</vt:lpstr>
      <vt:lpstr>Solution</vt:lpstr>
      <vt:lpstr>Solution</vt:lpstr>
      <vt:lpstr>Solution</vt:lpstr>
      <vt:lpstr>[Ynoi2018]馱作</vt:lpstr>
      <vt:lpstr>[Ynoi2018]馱作</vt:lpstr>
      <vt:lpstr>一些记号和定义 </vt:lpstr>
      <vt:lpstr>Preknowledge</vt:lpstr>
      <vt:lpstr>Preknowledge </vt:lpstr>
      <vt:lpstr>Solution1</vt:lpstr>
      <vt:lpstr>Solution1</vt:lpstr>
      <vt:lpstr>Solution1</vt:lpstr>
      <vt:lpstr>Solution1</vt:lpstr>
      <vt:lpstr>Solution1</vt:lpstr>
      <vt:lpstr>Solution2</vt:lpstr>
      <vt:lpstr>PowerPoint 演示文稿</vt:lpstr>
      <vt:lpstr>PowerPoint 演示文稿</vt:lpstr>
      <vt:lpstr>PowerPoint 演示文稿</vt:lpstr>
      <vt:lpstr>PowerPoint 演示文稿</vt:lpstr>
      <vt:lpstr>PowerPoint 演示文稿</vt:lpstr>
      <vt:lpstr>PowerPoint 演示文稿</vt:lpstr>
      <vt:lpstr>[Ynoi2019]??????</vt:lpstr>
      <vt:lpstr>PowerPoint 演示文稿</vt:lpstr>
      <vt:lpstr>PowerPoint 演示文稿</vt:lpstr>
      <vt:lpstr>PowerPoint 演示文稿</vt:lpstr>
      <vt:lpstr>PowerPoint 演示文稿</vt:lpstr>
      <vt:lpstr>[Ynoi2018]GOSICK</vt:lpstr>
      <vt:lpstr>[Ynoi2018]GOSICK</vt:lpstr>
      <vt:lpstr>Solution</vt:lpstr>
      <vt:lpstr>Solution</vt:lpstr>
      <vt:lpstr>Solution</vt:lpstr>
      <vt:lpstr>Solution</vt:lpstr>
      <vt:lpstr>Solution </vt:lpstr>
      <vt:lpstr>Solution</vt:lpstr>
      <vt:lpstr>Assignment</vt:lpstr>
      <vt:lpstr>讲累了休息一会qwq</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BILL</cp:lastModifiedBy>
  <cp:revision>151</cp:revision>
  <dcterms:created xsi:type="dcterms:W3CDTF">2019-01-25T09:16:00Z</dcterms:created>
  <dcterms:modified xsi:type="dcterms:W3CDTF">2019-07-28T19:04:29Z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